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handoutMasterIdLst>
    <p:handoutMasterId r:id="rId44"/>
  </p:handoutMasterIdLst>
  <p:sldIdLst>
    <p:sldId id="256" r:id="rId2"/>
    <p:sldId id="265" r:id="rId3"/>
    <p:sldId id="289" r:id="rId4"/>
    <p:sldId id="292" r:id="rId5"/>
    <p:sldId id="297" r:id="rId6"/>
    <p:sldId id="298" r:id="rId7"/>
    <p:sldId id="299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34" r:id="rId23"/>
    <p:sldId id="327" r:id="rId24"/>
    <p:sldId id="335" r:id="rId25"/>
    <p:sldId id="328" r:id="rId26"/>
    <p:sldId id="329" r:id="rId27"/>
    <p:sldId id="330" r:id="rId28"/>
    <p:sldId id="331" r:id="rId29"/>
    <p:sldId id="332" r:id="rId30"/>
    <p:sldId id="333" r:id="rId31"/>
    <p:sldId id="305" r:id="rId32"/>
    <p:sldId id="294" r:id="rId33"/>
    <p:sldId id="306" r:id="rId34"/>
    <p:sldId id="291" r:id="rId35"/>
    <p:sldId id="293" r:id="rId36"/>
    <p:sldId id="307" r:id="rId37"/>
    <p:sldId id="310" r:id="rId38"/>
    <p:sldId id="311" r:id="rId39"/>
    <p:sldId id="312" r:id="rId40"/>
    <p:sldId id="308" r:id="rId41"/>
    <p:sldId id="295" r:id="rId42"/>
    <p:sldId id="309" r:id="rId43"/>
  </p:sldIdLst>
  <p:sldSz cx="9144000" cy="6858000" type="screen4x3"/>
  <p:notesSz cx="6807200" cy="99393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5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D9CFE-D954-49E9-B667-3024B6B97CEC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20053-ED6C-403F-BD70-E9BF368ED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4185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77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847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3580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6348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7292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002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63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49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87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79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067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33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6849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952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49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55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8AE66-6246-4CBD-B80D-E9A550FDE72B}" type="datetimeFigureOut">
              <a:rPr lang="cs-CZ" smtClean="0"/>
              <a:t>27. 6. 2016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0F6D7A-DE95-4BF6-AD80-801776AE0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03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getsilverlight/Get-Started/Install/Default.aspx" TargetMode="External"/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s://www.mssf.cz/testapp/check_client.aspx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dotaceeu.cz/cs/Jak-na-projekt/Elektronicka-zadost/Edukacni-videa" TargetMode="External"/><Relationship Id="rId2" Type="http://schemas.openxmlformats.org/officeDocument/2006/relationships/hyperlink" Target="http://www.msmt.cz/strukturalni-fondy-1/monitorovaci-system-201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eskaposta.cz/sluzby/certifikacni-autorita-postsignum/kvalifikovane-certifikaty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or.justice.cz/ias/iform/index.html?1" TargetMode="External"/><Relationship Id="rId2" Type="http://schemas.openxmlformats.org/officeDocument/2006/relationships/hyperlink" Target="http://portal.justice.cz/Justice2/Uvod/uvod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mailto:mas.holicko@seznam.cz" TargetMode="External"/><Relationship Id="rId2" Type="http://schemas.openxmlformats.org/officeDocument/2006/relationships/hyperlink" Target="mailto:bares@nidv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mas.holicko@seznam.c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7672" y="2404534"/>
            <a:ext cx="7014949" cy="1646302"/>
          </a:xfrm>
        </p:spPr>
        <p:txBody>
          <a:bodyPr>
            <a:noAutofit/>
          </a:bodyPr>
          <a:lstStyle/>
          <a:p>
            <a:pPr algn="ctr"/>
            <a:r>
              <a:rPr lang="cs-CZ" b="1" dirty="0" smtClean="0"/>
              <a:t>Dotace pro MŠ a ZŠ přes ŠABLONY</a:t>
            </a: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57891" y="4269198"/>
            <a:ext cx="5826719" cy="1096899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MěÚ Holice, 27. 6. 2016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762" y="631606"/>
            <a:ext cx="183803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83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I. Aktivity pro MŠ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MŠ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2.1 Osobnostně sociální rozvoj předškolních pedagogů MŠ v rozsahu 40 hodin</a:t>
            </a:r>
          </a:p>
          <a:p>
            <a:pPr marL="0" indent="0" algn="just">
              <a:buNone/>
            </a:pPr>
            <a:r>
              <a:rPr lang="cs-CZ" dirty="0" smtClean="0"/>
              <a:t>Akreditovaný vzdělávací program DVPP v celkovém min. rozsahu 40 hod. zaměřený na rozvoj sebepoznání, osobních kvalit, prohloubení komunikativních a kooperativních dovedností, kompetencí pro vzdělávání bez předsudků a rozvoj profesionální sebereflexe </a:t>
            </a:r>
          </a:p>
          <a:p>
            <a:pPr marL="0" indent="0" algn="just">
              <a:buNone/>
            </a:pPr>
            <a:r>
              <a:rPr lang="cs-CZ" dirty="0"/>
              <a:t>M</a:t>
            </a:r>
            <a:r>
              <a:rPr lang="cs-CZ" dirty="0" smtClean="0"/>
              <a:t>usí být 1 kurz (nelze skládat z více kurzů)</a:t>
            </a:r>
          </a:p>
          <a:p>
            <a:pPr marL="0" indent="0" algn="just">
              <a:buNone/>
            </a:pPr>
            <a:r>
              <a:rPr lang="cs-CZ" dirty="0" smtClean="0"/>
              <a:t>Výstup šablony: absolvent vzdělávacího programu (16 680 Kč)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2.2 </a:t>
            </a:r>
            <a:r>
              <a:rPr lang="cs-CZ" b="1" dirty="0">
                <a:solidFill>
                  <a:schemeClr val="accent2"/>
                </a:solidFill>
              </a:rPr>
              <a:t>Osobnostně sociální rozvoj předškolních pedagogů MŠ v rozsahu </a:t>
            </a:r>
            <a:r>
              <a:rPr lang="cs-CZ" b="1" dirty="0" smtClean="0">
                <a:solidFill>
                  <a:schemeClr val="accent2"/>
                </a:solidFill>
              </a:rPr>
              <a:t>16 </a:t>
            </a:r>
            <a:r>
              <a:rPr lang="cs-CZ" b="1" dirty="0">
                <a:solidFill>
                  <a:schemeClr val="accent2"/>
                </a:solidFill>
              </a:rPr>
              <a:t>hodin</a:t>
            </a:r>
          </a:p>
          <a:p>
            <a:pPr marL="0" indent="0" algn="just">
              <a:buNone/>
            </a:pPr>
            <a:r>
              <a:rPr lang="cs-CZ" dirty="0" smtClean="0"/>
              <a:t>Akreditovaný </a:t>
            </a:r>
            <a:r>
              <a:rPr lang="cs-CZ" dirty="0"/>
              <a:t>vzdělávací program DVPP v celkovém min. rozsahu </a:t>
            </a:r>
            <a:r>
              <a:rPr lang="cs-CZ" dirty="0" smtClean="0"/>
              <a:t>16 </a:t>
            </a:r>
            <a:r>
              <a:rPr lang="cs-CZ" dirty="0"/>
              <a:t>hod.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Zaměření kurzu viz šablona 2.1</a:t>
            </a:r>
          </a:p>
          <a:p>
            <a:pPr marL="0" indent="0" algn="just">
              <a:buNone/>
            </a:pPr>
            <a:r>
              <a:rPr lang="cs-CZ" dirty="0" smtClean="0"/>
              <a:t>Musí </a:t>
            </a:r>
            <a:r>
              <a:rPr lang="cs-CZ" dirty="0"/>
              <a:t>být 1 kurz (nelze skládat z více kurzů</a:t>
            </a:r>
            <a:r>
              <a:rPr lang="cs-CZ" dirty="0" smtClean="0"/>
              <a:t>)</a:t>
            </a:r>
          </a:p>
          <a:p>
            <a:pPr marL="0" indent="0" algn="just">
              <a:buNone/>
            </a:pPr>
            <a:r>
              <a:rPr lang="cs-CZ" dirty="0" smtClean="0"/>
              <a:t>Pozor na bagatelní podporu (1 pedagog musí být podpořen alespoň 24 hodinami)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Výstup šablony: absolvent vzdělávacího programu </a:t>
            </a:r>
            <a:r>
              <a:rPr lang="cs-CZ" dirty="0" smtClean="0"/>
              <a:t>(6 752 Kč)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I. Aktivity pro MŠ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MŠ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2.3 Vzdělávání pedagogických pracovníků MŠ – DVPP v rozsahu 16 hodin – Čtenářská </a:t>
            </a:r>
            <a:r>
              <a:rPr lang="cs-CZ" sz="1500" b="1" dirty="0" err="1" smtClean="0">
                <a:solidFill>
                  <a:schemeClr val="accent2"/>
                </a:solidFill>
              </a:rPr>
              <a:t>pregramotnost</a:t>
            </a:r>
            <a:r>
              <a:rPr lang="cs-CZ" sz="1500" b="1" dirty="0" smtClean="0">
                <a:solidFill>
                  <a:schemeClr val="accent2"/>
                </a:solidFill>
              </a:rPr>
              <a:t>, Matematická </a:t>
            </a:r>
            <a:r>
              <a:rPr lang="cs-CZ" sz="1500" b="1" dirty="0" err="1" smtClean="0">
                <a:solidFill>
                  <a:schemeClr val="accent2"/>
                </a:solidFill>
              </a:rPr>
              <a:t>pregramotnost</a:t>
            </a:r>
            <a:r>
              <a:rPr lang="cs-CZ" sz="1500" b="1" dirty="0" smtClean="0">
                <a:solidFill>
                  <a:schemeClr val="accent2"/>
                </a:solidFill>
              </a:rPr>
              <a:t>, Inkluze</a:t>
            </a:r>
          </a:p>
          <a:p>
            <a:pPr marL="0" indent="0" algn="just">
              <a:buNone/>
            </a:pPr>
            <a:r>
              <a:rPr lang="cs-CZ" sz="1500" dirty="0" smtClean="0"/>
              <a:t>Akreditovaný vzdělávací program DVPP v celkovém min. rozsahu 16 hod. zaměřený na jednu z výše uvedených oblastí</a:t>
            </a:r>
          </a:p>
          <a:p>
            <a:pPr marL="0" indent="0" algn="just">
              <a:buNone/>
            </a:pPr>
            <a:r>
              <a:rPr lang="cs-CZ" sz="1500" dirty="0"/>
              <a:t>M</a:t>
            </a:r>
            <a:r>
              <a:rPr lang="cs-CZ" sz="1500" dirty="0" smtClean="0"/>
              <a:t>usí být 1 kurz (nelze skládat z více kurzů)</a:t>
            </a:r>
          </a:p>
          <a:p>
            <a:pPr marL="0" indent="0" algn="just">
              <a:buNone/>
            </a:pPr>
            <a:r>
              <a:rPr lang="cs-CZ" sz="1600" dirty="0"/>
              <a:t>Pozor na bagatelní podporu (1 pedagog musí být podpořen alespoň 24 hodinami)</a:t>
            </a:r>
          </a:p>
          <a:p>
            <a:pPr marL="0" indent="0" algn="just">
              <a:buNone/>
            </a:pPr>
            <a:r>
              <a:rPr lang="cs-CZ" sz="1500" dirty="0" smtClean="0"/>
              <a:t>Výstup šablony: absolvent vzdělávacího programu (6 752 Kč)</a:t>
            </a:r>
          </a:p>
          <a:p>
            <a:pPr marL="0" indent="0" algn="just">
              <a:buNone/>
            </a:pPr>
            <a:endParaRPr lang="cs-CZ" sz="1500" dirty="0" smtClean="0"/>
          </a:p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2.4 Specifika práce pedagoga s dvouletými dětmi v MŠ</a:t>
            </a:r>
            <a:endParaRPr lang="cs-CZ" sz="15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sz="1500" dirty="0" smtClean="0"/>
              <a:t>Vzdělávací </a:t>
            </a:r>
            <a:r>
              <a:rPr lang="cs-CZ" sz="1500" dirty="0"/>
              <a:t>program DVPP v celkovém min. rozsahu </a:t>
            </a:r>
            <a:r>
              <a:rPr lang="cs-CZ" sz="1500" dirty="0" smtClean="0"/>
              <a:t>24 </a:t>
            </a:r>
            <a:r>
              <a:rPr lang="cs-CZ" sz="1500" dirty="0"/>
              <a:t>hod. </a:t>
            </a:r>
            <a:r>
              <a:rPr lang="cs-CZ" sz="1500" dirty="0" smtClean="0"/>
              <a:t>zaměřený na osobnostně sociální rozvoj dvouletých dětí v MŠ</a:t>
            </a:r>
          </a:p>
          <a:p>
            <a:pPr marL="0" indent="0" algn="just">
              <a:buNone/>
            </a:pPr>
            <a:r>
              <a:rPr lang="cs-CZ" sz="1500" dirty="0" smtClean="0"/>
              <a:t>Musí </a:t>
            </a:r>
            <a:r>
              <a:rPr lang="cs-CZ" sz="1500" dirty="0"/>
              <a:t>být 1 kurz (nelze skládat z více kurzů)</a:t>
            </a:r>
          </a:p>
          <a:p>
            <a:pPr marL="0" indent="0" algn="just">
              <a:buNone/>
            </a:pPr>
            <a:r>
              <a:rPr lang="cs-CZ" sz="1500" dirty="0"/>
              <a:t>Výstup šablony: absolvent vzdělávacího programu </a:t>
            </a:r>
            <a:r>
              <a:rPr lang="cs-CZ" sz="1500" dirty="0" smtClean="0"/>
              <a:t>(10 128 Kč)</a:t>
            </a:r>
            <a:endParaRPr lang="cs-CZ" sz="1500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2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I. Aktivity pro MŠ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MŠ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2.5 Profesní rozvoj předškolních pedagogů prostřednictvím supervize</a:t>
            </a:r>
          </a:p>
          <a:p>
            <a:pPr marL="0" indent="0" algn="just">
              <a:buNone/>
            </a:pPr>
            <a:r>
              <a:rPr lang="cs-CZ" dirty="0" smtClean="0"/>
              <a:t>Skupinová supervize v </a:t>
            </a:r>
            <a:r>
              <a:rPr lang="cs-CZ" dirty="0" err="1" smtClean="0"/>
              <a:t>celk</a:t>
            </a:r>
            <a:r>
              <a:rPr lang="cs-CZ" dirty="0" smtClean="0"/>
              <a:t>. rozsahu 20 hod./školní rok + individuální supervize v </a:t>
            </a:r>
            <a:r>
              <a:rPr lang="cs-CZ" dirty="0" err="1" smtClean="0"/>
              <a:t>celk</a:t>
            </a:r>
            <a:r>
              <a:rPr lang="cs-CZ" dirty="0" smtClean="0"/>
              <a:t>. rozsahu 10 hod</a:t>
            </a:r>
            <a:r>
              <a:rPr lang="cs-CZ" dirty="0"/>
              <a:t>./školní rok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Skupinové supervize se musí účastnit </a:t>
            </a:r>
            <a:r>
              <a:rPr lang="cs-CZ" dirty="0" smtClean="0"/>
              <a:t>3 – 8 pedagogů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Pozor na bagatelní podporu (1 pedagog musí být podpořen alespoň 24 hodinami)</a:t>
            </a:r>
          </a:p>
          <a:p>
            <a:pPr marL="0" indent="0" algn="just">
              <a:buNone/>
            </a:pPr>
            <a:r>
              <a:rPr lang="cs-CZ" dirty="0" smtClean="0"/>
              <a:t>Výstup šablony: 30 hod supervizora v MŠ (29 698 Kč)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2.6 Sdílení zkušeností pedagogů z různých škol prostřednictvím vzájemných návštěv (pro MŠ)</a:t>
            </a:r>
            <a:endParaRPr lang="cs-CZ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dirty="0" smtClean="0"/>
              <a:t>8 hod návštěv pedagoga z vysílající školy ve škole hostitelské (min. 2 návštěvy během 10 po sobě jdoucích měsíců) + 8 hod na přípravu návštěv, společnou reflexi a doporučení pro další práci</a:t>
            </a:r>
          </a:p>
          <a:p>
            <a:pPr marL="0" indent="0" algn="just">
              <a:buNone/>
            </a:pPr>
            <a:r>
              <a:rPr lang="cs-CZ" dirty="0"/>
              <a:t>Pozor na bagatelní podporu (1 pedagog musí být podpořen alespoň 24 hodinami)</a:t>
            </a:r>
          </a:p>
          <a:p>
            <a:pPr marL="0" indent="0" algn="just">
              <a:buNone/>
            </a:pPr>
            <a:r>
              <a:rPr lang="cs-CZ" dirty="0" smtClean="0"/>
              <a:t>Výstup </a:t>
            </a:r>
            <a:r>
              <a:rPr lang="cs-CZ" dirty="0"/>
              <a:t>šablony: </a:t>
            </a:r>
            <a:r>
              <a:rPr lang="cs-CZ" dirty="0" smtClean="0"/>
              <a:t>2 absolventi (vysílající MŠ + hostitelská MŠ) uceleného bloku vzdělávání, každý v délce 16 hod. (8 492 Kč)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05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I. Aktivity pro MŠ – </a:t>
            </a:r>
            <a:br>
              <a:rPr lang="cs-CZ" dirty="0" smtClean="0"/>
            </a:br>
            <a:r>
              <a:rPr lang="cs-CZ" b="1" dirty="0" smtClean="0"/>
              <a:t>USNADŇOVÁNÍ PŘECHODU DĚTÍ Z MŠ DO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3.1 Prevence logopedických vad a problémů komunikačních schopností u dětí v MŠ</a:t>
            </a:r>
          </a:p>
          <a:p>
            <a:pPr marL="0" indent="0" algn="just">
              <a:buNone/>
            </a:pPr>
            <a:r>
              <a:rPr lang="cs-CZ" dirty="0" smtClean="0"/>
              <a:t>Akreditovaný vzdělávací </a:t>
            </a:r>
            <a:r>
              <a:rPr lang="cs-CZ" dirty="0"/>
              <a:t>program DVPP </a:t>
            </a:r>
            <a:r>
              <a:rPr lang="cs-CZ" dirty="0" smtClean="0"/>
              <a:t>zaměřený na oblast logopedické prevence u předškolních dětí </a:t>
            </a:r>
            <a:r>
              <a:rPr lang="cs-CZ" dirty="0"/>
              <a:t>v celkovém min. rozsahu </a:t>
            </a:r>
            <a:r>
              <a:rPr lang="cs-CZ" dirty="0" smtClean="0"/>
              <a:t>60 </a:t>
            </a:r>
            <a:r>
              <a:rPr lang="cs-CZ" dirty="0"/>
              <a:t>hod.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Absolvent získá odbornou způsobilost pro výkon činnosti logopedického asistenta v MŠ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Musí být 1 kurz (nelze skládat z více kurzů)</a:t>
            </a:r>
          </a:p>
          <a:p>
            <a:pPr marL="0" indent="0" algn="just">
              <a:buNone/>
            </a:pPr>
            <a:r>
              <a:rPr lang="cs-CZ" dirty="0"/>
              <a:t>Výstup šablony: absolvent vzdělávacího programu </a:t>
            </a:r>
            <a:r>
              <a:rPr lang="cs-CZ" dirty="0" smtClean="0"/>
              <a:t>(25 320 </a:t>
            </a:r>
            <a:r>
              <a:rPr lang="cs-CZ" dirty="0"/>
              <a:t>Kč)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3.2 Individualizace vzdělávání v MŠ</a:t>
            </a:r>
            <a:endParaRPr lang="cs-CZ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dirty="0"/>
              <a:t>Akreditovaný vzdělávací program DVPP zaměřený na </a:t>
            </a:r>
            <a:r>
              <a:rPr lang="cs-CZ" dirty="0" smtClean="0"/>
              <a:t>prohloubení znalostí a dovedností k vedení dětského portfolia v metodách zaměřených na vnitřní diferenciaci a individualizaci v </a:t>
            </a:r>
            <a:r>
              <a:rPr lang="cs-CZ" dirty="0"/>
              <a:t>celkovém min. rozsahu </a:t>
            </a:r>
            <a:r>
              <a:rPr lang="cs-CZ" dirty="0" smtClean="0"/>
              <a:t>40 </a:t>
            </a:r>
            <a:r>
              <a:rPr lang="cs-CZ" dirty="0"/>
              <a:t>hod.</a:t>
            </a:r>
          </a:p>
          <a:p>
            <a:pPr marL="0" indent="0" algn="just">
              <a:buNone/>
            </a:pPr>
            <a:r>
              <a:rPr lang="cs-CZ" dirty="0" smtClean="0"/>
              <a:t>Musí </a:t>
            </a:r>
            <a:r>
              <a:rPr lang="cs-CZ" dirty="0"/>
              <a:t>být 1 kurz (nelze skládat z více kurzů)</a:t>
            </a:r>
          </a:p>
          <a:p>
            <a:pPr marL="0" indent="0" algn="just">
              <a:buNone/>
            </a:pPr>
            <a:r>
              <a:rPr lang="cs-CZ" dirty="0"/>
              <a:t>Výstup šablony: absolvent vzdělávacího programu </a:t>
            </a:r>
            <a:r>
              <a:rPr lang="cs-CZ" dirty="0" smtClean="0"/>
              <a:t>(16 880 </a:t>
            </a:r>
            <a:r>
              <a:rPr lang="cs-CZ" dirty="0"/>
              <a:t>Kč)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6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I. Aktivity pro MŠ – </a:t>
            </a:r>
            <a:br>
              <a:rPr lang="cs-CZ" dirty="0" smtClean="0"/>
            </a:br>
            <a:r>
              <a:rPr lang="cs-CZ" b="1" dirty="0" smtClean="0"/>
              <a:t>USNADŇOVÁNÍ PŘECHODU DĚTÍ Z MŠ DO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3.3 Odborně zaměřená tematická setkávání a spolupráce s rodiči dětí v MŠ</a:t>
            </a:r>
          </a:p>
          <a:p>
            <a:pPr marL="0" indent="0" algn="just">
              <a:buNone/>
            </a:pPr>
            <a:r>
              <a:rPr lang="cs-CZ" sz="1500" dirty="0" smtClean="0"/>
              <a:t>12 hod. setkání rodičů v průběhu 10 po sobě jdoucích měsíců (např. 6 setkání po 2 hod.) za účasti externího odborníka (pedagog ZŠ, pracovník pedagogicko-psychologické poradny, psycholog, apod.) na téma týkající se usnadnění přechodu dětí do ZŠ</a:t>
            </a:r>
          </a:p>
          <a:p>
            <a:pPr marL="0" indent="0" algn="just">
              <a:buNone/>
            </a:pPr>
            <a:r>
              <a:rPr lang="cs-CZ" sz="1500" dirty="0" smtClean="0"/>
              <a:t>1 hod = 60 minut</a:t>
            </a:r>
          </a:p>
          <a:p>
            <a:pPr marL="0" indent="0" algn="just">
              <a:buNone/>
            </a:pPr>
            <a:r>
              <a:rPr lang="cs-CZ" sz="1500" dirty="0"/>
              <a:t>Skupina min. 8 rodičů </a:t>
            </a:r>
          </a:p>
          <a:p>
            <a:pPr marL="0" indent="0" algn="just">
              <a:buNone/>
            </a:pPr>
            <a:r>
              <a:rPr lang="cs-CZ" sz="1500" dirty="0" smtClean="0"/>
              <a:t>Výstup </a:t>
            </a:r>
            <a:r>
              <a:rPr lang="cs-CZ" sz="1500" dirty="0"/>
              <a:t>šablony: </a:t>
            </a:r>
            <a:r>
              <a:rPr lang="cs-CZ" sz="1500" dirty="0" smtClean="0"/>
              <a:t>realizovaná dvouhodinová setkání v celkovém rozsahu 12 hod. (22 056 Kč)</a:t>
            </a:r>
            <a:endParaRPr lang="cs-CZ" sz="1500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70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347713" cy="1320800"/>
          </a:xfrm>
        </p:spPr>
        <p:txBody>
          <a:bodyPr/>
          <a:lstStyle/>
          <a:p>
            <a:r>
              <a:rPr lang="cs-CZ" dirty="0" smtClean="0"/>
              <a:t>II. Aktivity pro </a:t>
            </a:r>
            <a:r>
              <a:rPr lang="cs-CZ" dirty="0"/>
              <a:t>Z</a:t>
            </a:r>
            <a:r>
              <a:rPr lang="cs-CZ" dirty="0" smtClean="0"/>
              <a:t>Š – </a:t>
            </a:r>
            <a:r>
              <a:rPr lang="cs-CZ" b="1" dirty="0" smtClean="0"/>
              <a:t>PERSONÁLNÍ PODPORA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1.1 </a:t>
            </a:r>
            <a:r>
              <a:rPr lang="cs-CZ" b="1" dirty="0">
                <a:solidFill>
                  <a:schemeClr val="accent2"/>
                </a:solidFill>
              </a:rPr>
              <a:t>Školní </a:t>
            </a:r>
            <a:r>
              <a:rPr lang="cs-CZ" b="1" dirty="0" smtClean="0">
                <a:solidFill>
                  <a:schemeClr val="accent2"/>
                </a:solidFill>
              </a:rPr>
              <a:t>asistent</a:t>
            </a:r>
          </a:p>
          <a:p>
            <a:pPr marL="0" indent="0" algn="just">
              <a:buNone/>
            </a:pPr>
            <a:r>
              <a:rPr lang="cs-CZ" dirty="0" smtClean="0"/>
              <a:t>Nepedagogický pracovník, zajišťuje komunikaci mezi školou, rodinou a komunitou, nepedagogická podpora dětí, podpora pedagogovi při administrativní a organizační činnosti</a:t>
            </a:r>
          </a:p>
          <a:p>
            <a:pPr marL="0" indent="0" algn="just">
              <a:buNone/>
            </a:pPr>
            <a:r>
              <a:rPr lang="cs-CZ" dirty="0"/>
              <a:t>Min. 3 děti ohrožené školním neúspěchem (identifikace je na řediteli školy)</a:t>
            </a:r>
          </a:p>
          <a:p>
            <a:pPr marL="0" indent="0" algn="just">
              <a:buNone/>
            </a:pPr>
            <a:r>
              <a:rPr lang="cs-CZ" dirty="0" smtClean="0"/>
              <a:t>Výstup šablony: 0,5 úvazku na 1 měsíc (17 510 Kč)</a:t>
            </a:r>
          </a:p>
          <a:p>
            <a:pPr marL="0" indent="0" algn="just">
              <a:buNone/>
            </a:pPr>
            <a:r>
              <a:rPr lang="cs-CZ" dirty="0" smtClean="0"/>
              <a:t>Délka trvání: 12 – 24 měsíců</a:t>
            </a:r>
          </a:p>
          <a:p>
            <a:pPr marL="382588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1.2 </a:t>
            </a:r>
            <a:r>
              <a:rPr lang="cs-CZ" b="1" dirty="0">
                <a:solidFill>
                  <a:schemeClr val="accent2"/>
                </a:solidFill>
              </a:rPr>
              <a:t>Školní </a:t>
            </a:r>
            <a:r>
              <a:rPr lang="cs-CZ" b="1" dirty="0" smtClean="0">
                <a:solidFill>
                  <a:schemeClr val="accent2"/>
                </a:solidFill>
              </a:rPr>
              <a:t>speciální pedagog</a:t>
            </a:r>
            <a:endParaRPr lang="cs-CZ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dirty="0" smtClean="0"/>
              <a:t>Pedagogický </a:t>
            </a:r>
            <a:r>
              <a:rPr lang="cs-CZ" dirty="0"/>
              <a:t>pracovník, </a:t>
            </a:r>
            <a:r>
              <a:rPr lang="cs-CZ" dirty="0" smtClean="0"/>
              <a:t>diagnostikuje speciální vzdělávací potřeby žáků a pomáhá vytvářet podmínky pro jejich úspěšnou integraci (tvorba ŠVP a individuálního plánu pro každého žáka se SVP)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Min. 3 děti s potřebou podpůrných opatření 1. stupně podpory / se speciálními vzdělávacími potřebami</a:t>
            </a:r>
          </a:p>
          <a:p>
            <a:pPr marL="0" indent="0" algn="just">
              <a:buNone/>
            </a:pPr>
            <a:r>
              <a:rPr lang="cs-CZ" dirty="0" smtClean="0"/>
              <a:t>Výstup </a:t>
            </a:r>
            <a:r>
              <a:rPr lang="cs-CZ" dirty="0"/>
              <a:t>šablony: 0,5 úvazku na 1 měsíc </a:t>
            </a:r>
            <a:r>
              <a:rPr lang="cs-CZ" dirty="0" smtClean="0"/>
              <a:t>(28 035 Kč</a:t>
            </a:r>
            <a:r>
              <a:rPr lang="cs-CZ" dirty="0"/>
              <a:t>)</a:t>
            </a:r>
          </a:p>
          <a:p>
            <a:pPr marL="0" indent="0" algn="just">
              <a:buNone/>
            </a:pPr>
            <a:r>
              <a:rPr lang="cs-CZ" dirty="0"/>
              <a:t>Délka trvání: 12 – 24 </a:t>
            </a:r>
            <a:r>
              <a:rPr lang="cs-CZ" dirty="0" smtClean="0"/>
              <a:t>měsíců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4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347713" cy="1320800"/>
          </a:xfrm>
        </p:spPr>
        <p:txBody>
          <a:bodyPr/>
          <a:lstStyle/>
          <a:p>
            <a:r>
              <a:rPr lang="cs-CZ" dirty="0" smtClean="0"/>
              <a:t>II. Aktivity pro </a:t>
            </a:r>
            <a:r>
              <a:rPr lang="cs-CZ" dirty="0"/>
              <a:t>Z</a:t>
            </a:r>
            <a:r>
              <a:rPr lang="cs-CZ" dirty="0" smtClean="0"/>
              <a:t>Š – </a:t>
            </a:r>
            <a:r>
              <a:rPr lang="cs-CZ" b="1" dirty="0" smtClean="0"/>
              <a:t>PERSONÁLNÍ PODPORA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1.3 </a:t>
            </a:r>
            <a:r>
              <a:rPr lang="cs-CZ" b="1" dirty="0">
                <a:solidFill>
                  <a:schemeClr val="accent2"/>
                </a:solidFill>
              </a:rPr>
              <a:t>Školní </a:t>
            </a:r>
            <a:r>
              <a:rPr lang="cs-CZ" b="1" dirty="0" smtClean="0">
                <a:solidFill>
                  <a:schemeClr val="accent2"/>
                </a:solidFill>
              </a:rPr>
              <a:t>psycholog</a:t>
            </a:r>
          </a:p>
          <a:p>
            <a:pPr marL="0" indent="0" algn="just">
              <a:buNone/>
            </a:pPr>
            <a:r>
              <a:rPr lang="cs-CZ" dirty="0"/>
              <a:t>P</a:t>
            </a:r>
            <a:r>
              <a:rPr lang="cs-CZ" dirty="0" smtClean="0"/>
              <a:t>edagogický pracovník, zkoumá klima ve třídách, chování dětí, vytváří diagnostiku, poskytuje konzultace pro pedagogy a rodiče, spolupracuje se zdravotnickými zařízeními</a:t>
            </a:r>
          </a:p>
          <a:p>
            <a:pPr marL="0" indent="0" algn="just">
              <a:buNone/>
            </a:pPr>
            <a:r>
              <a:rPr lang="cs-CZ" dirty="0"/>
              <a:t>Min. 3 děti s potřebou podpůrných opatření 1. stupně podpory / se speciálními vzdělávacími potřebami</a:t>
            </a:r>
          </a:p>
          <a:p>
            <a:pPr marL="0" indent="0" algn="just">
              <a:buNone/>
            </a:pPr>
            <a:r>
              <a:rPr lang="cs-CZ" dirty="0" smtClean="0"/>
              <a:t>Výstup šablony: 0,5 úvazku na 1 měsíc (28 035 Kč)</a:t>
            </a:r>
          </a:p>
          <a:p>
            <a:pPr marL="0" indent="0" algn="just">
              <a:buNone/>
            </a:pPr>
            <a:r>
              <a:rPr lang="cs-CZ" dirty="0" smtClean="0"/>
              <a:t>Délka trvání: 12 – 24 měsíců</a:t>
            </a:r>
          </a:p>
          <a:p>
            <a:pPr marL="382588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1.4 Sociální pedagog</a:t>
            </a:r>
            <a:endParaRPr lang="cs-CZ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dirty="0" smtClean="0"/>
              <a:t>Nepedagogický </a:t>
            </a:r>
            <a:r>
              <a:rPr lang="cs-CZ" dirty="0"/>
              <a:t>pracovník, </a:t>
            </a:r>
            <a:r>
              <a:rPr lang="cs-CZ" dirty="0" smtClean="0"/>
              <a:t>vytváří propojení mezi školou, rodiči a jinými subjekty (policií, obcí, státním zástupcem, zdravotnickým zařízením)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Min. 3 děti ohrožené školním neúspěchem (identifikace je na řediteli školy)</a:t>
            </a:r>
          </a:p>
          <a:p>
            <a:pPr marL="0" indent="0" algn="just">
              <a:buNone/>
            </a:pPr>
            <a:r>
              <a:rPr lang="cs-CZ" dirty="0" smtClean="0"/>
              <a:t>Výstup </a:t>
            </a:r>
            <a:r>
              <a:rPr lang="cs-CZ" dirty="0"/>
              <a:t>šablony: </a:t>
            </a:r>
            <a:r>
              <a:rPr lang="cs-CZ" dirty="0" smtClean="0"/>
              <a:t>0,1 </a:t>
            </a:r>
            <a:r>
              <a:rPr lang="cs-CZ" dirty="0"/>
              <a:t>úvazku na 1 měsíc </a:t>
            </a:r>
            <a:r>
              <a:rPr lang="cs-CZ" dirty="0" smtClean="0"/>
              <a:t>(4 695 Kč</a:t>
            </a:r>
            <a:r>
              <a:rPr lang="cs-CZ" dirty="0"/>
              <a:t>)</a:t>
            </a:r>
          </a:p>
          <a:p>
            <a:pPr marL="0" indent="0" algn="just">
              <a:buNone/>
            </a:pPr>
            <a:r>
              <a:rPr lang="cs-CZ" dirty="0"/>
              <a:t>Délka trvání: 12 – 24 </a:t>
            </a:r>
            <a:r>
              <a:rPr lang="cs-CZ" dirty="0" smtClean="0"/>
              <a:t>měsíců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44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cs-CZ" sz="2100" b="1" dirty="0" smtClean="0">
                <a:solidFill>
                  <a:schemeClr val="accent2"/>
                </a:solidFill>
              </a:rPr>
              <a:t>2.1 </a:t>
            </a:r>
            <a:r>
              <a:rPr lang="cs-CZ" sz="2100" b="1" dirty="0">
                <a:solidFill>
                  <a:schemeClr val="accent2"/>
                </a:solidFill>
              </a:rPr>
              <a:t>Vzdělávání pedagogických pracovníků </a:t>
            </a:r>
            <a:r>
              <a:rPr lang="cs-CZ" sz="2100" b="1" dirty="0" smtClean="0">
                <a:solidFill>
                  <a:schemeClr val="accent2"/>
                </a:solidFill>
              </a:rPr>
              <a:t>ZŠ </a:t>
            </a:r>
            <a:r>
              <a:rPr lang="cs-CZ" sz="2100" b="1" dirty="0">
                <a:solidFill>
                  <a:schemeClr val="accent2"/>
                </a:solidFill>
              </a:rPr>
              <a:t>– DVPP v rozsahu 16 hodin – Čtenářská </a:t>
            </a:r>
            <a:r>
              <a:rPr lang="cs-CZ" sz="2100" b="1" dirty="0" smtClean="0">
                <a:solidFill>
                  <a:schemeClr val="accent2"/>
                </a:solidFill>
              </a:rPr>
              <a:t>gramotnost</a:t>
            </a:r>
            <a:r>
              <a:rPr lang="cs-CZ" sz="2100" b="1" dirty="0">
                <a:solidFill>
                  <a:schemeClr val="accent2"/>
                </a:solidFill>
              </a:rPr>
              <a:t>, Matematická </a:t>
            </a:r>
            <a:r>
              <a:rPr lang="cs-CZ" sz="2100" b="1" dirty="0" smtClean="0">
                <a:solidFill>
                  <a:schemeClr val="accent2"/>
                </a:solidFill>
              </a:rPr>
              <a:t>gramotnost</a:t>
            </a:r>
            <a:r>
              <a:rPr lang="cs-CZ" sz="2100" b="1" dirty="0">
                <a:solidFill>
                  <a:schemeClr val="accent2"/>
                </a:solidFill>
              </a:rPr>
              <a:t>, </a:t>
            </a:r>
            <a:r>
              <a:rPr lang="cs-CZ" sz="2100" b="1" dirty="0" smtClean="0">
                <a:solidFill>
                  <a:schemeClr val="accent2"/>
                </a:solidFill>
              </a:rPr>
              <a:t>Cizí jazyky, Inkluze</a:t>
            </a:r>
            <a:endParaRPr lang="cs-CZ" sz="21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sz="2100" dirty="0"/>
              <a:t>Akreditovaný vzdělávací program DVPP v celkovém min. rozsahu 16 hod. zaměřený na jednu z výše uvedených oblastí</a:t>
            </a:r>
          </a:p>
          <a:p>
            <a:pPr marL="0" indent="0" algn="just">
              <a:buNone/>
            </a:pPr>
            <a:r>
              <a:rPr lang="cs-CZ" sz="2100" dirty="0" smtClean="0"/>
              <a:t>Musí být 1 kurz (nelze skládat z více kurzů)</a:t>
            </a:r>
          </a:p>
          <a:p>
            <a:pPr marL="0" indent="0" algn="just">
              <a:buNone/>
            </a:pPr>
            <a:r>
              <a:rPr lang="cs-CZ" sz="2100" dirty="0"/>
              <a:t>Pozor na bagatelní podporu (1 pedagog musí být podpořen alespoň 24 hodinami)</a:t>
            </a:r>
          </a:p>
          <a:p>
            <a:pPr marL="0" indent="0" algn="just">
              <a:buNone/>
            </a:pPr>
            <a:r>
              <a:rPr lang="cs-CZ" sz="2100" dirty="0" smtClean="0"/>
              <a:t>Výstup </a:t>
            </a:r>
            <a:r>
              <a:rPr lang="cs-CZ" sz="2100" dirty="0"/>
              <a:t>šablony: absolvent vzdělávacího programu (6 </a:t>
            </a:r>
            <a:r>
              <a:rPr lang="cs-CZ" sz="2100" dirty="0" smtClean="0"/>
              <a:t>752 </a:t>
            </a:r>
            <a:r>
              <a:rPr lang="cs-CZ" sz="2100" dirty="0"/>
              <a:t>Kč</a:t>
            </a:r>
            <a:r>
              <a:rPr lang="cs-CZ" sz="2100" dirty="0" smtClean="0"/>
              <a:t>)</a:t>
            </a:r>
          </a:p>
          <a:p>
            <a:pPr marL="0" indent="0" algn="just">
              <a:buNone/>
            </a:pPr>
            <a:r>
              <a:rPr lang="cs-CZ" sz="2100" dirty="0" smtClean="0">
                <a:solidFill>
                  <a:schemeClr val="accent4"/>
                </a:solidFill>
              </a:rPr>
              <a:t>Kromě tématu inkluze lze </a:t>
            </a:r>
            <a:r>
              <a:rPr lang="cs-CZ" sz="2100" dirty="0">
                <a:solidFill>
                  <a:schemeClr val="accent4"/>
                </a:solidFill>
              </a:rPr>
              <a:t>využít i pro speciální třídy v ZŠ Holubova</a:t>
            </a:r>
          </a:p>
          <a:p>
            <a:pPr marL="0" indent="0" algn="just">
              <a:buNone/>
            </a:pPr>
            <a:endParaRPr lang="cs-CZ" sz="800" dirty="0"/>
          </a:p>
          <a:p>
            <a:pPr marL="0" indent="0" algn="just">
              <a:buNone/>
            </a:pPr>
            <a:r>
              <a:rPr lang="cs-CZ" sz="2100" b="1" dirty="0" smtClean="0">
                <a:solidFill>
                  <a:schemeClr val="accent2"/>
                </a:solidFill>
              </a:rPr>
              <a:t>2.2 </a:t>
            </a:r>
            <a:r>
              <a:rPr lang="cs-CZ" sz="2100" b="1" dirty="0">
                <a:solidFill>
                  <a:schemeClr val="accent2"/>
                </a:solidFill>
              </a:rPr>
              <a:t>Vzdělávání pedagogických pracovníků ZŠ – DVPP v rozsahu </a:t>
            </a:r>
            <a:r>
              <a:rPr lang="cs-CZ" sz="2100" b="1" dirty="0" smtClean="0">
                <a:solidFill>
                  <a:schemeClr val="accent2"/>
                </a:solidFill>
              </a:rPr>
              <a:t>32 </a:t>
            </a:r>
            <a:r>
              <a:rPr lang="cs-CZ" sz="2100" b="1" dirty="0">
                <a:solidFill>
                  <a:schemeClr val="accent2"/>
                </a:solidFill>
              </a:rPr>
              <a:t>hodin – Čtenářská gramotnost, Matematická gramotnost, Cizí jazyky, </a:t>
            </a:r>
            <a:r>
              <a:rPr lang="cs-CZ" sz="2100" b="1" dirty="0" err="1" smtClean="0">
                <a:solidFill>
                  <a:schemeClr val="accent2"/>
                </a:solidFill>
              </a:rPr>
              <a:t>Mentoring</a:t>
            </a:r>
            <a:endParaRPr lang="cs-CZ" sz="21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sz="2100" dirty="0" smtClean="0"/>
              <a:t>Akreditovaný vzdělávací </a:t>
            </a:r>
            <a:r>
              <a:rPr lang="cs-CZ" sz="2100" dirty="0"/>
              <a:t>program DVPP v celkovém min. rozsahu </a:t>
            </a:r>
            <a:r>
              <a:rPr lang="cs-CZ" sz="2100" dirty="0" smtClean="0"/>
              <a:t>32 </a:t>
            </a:r>
            <a:r>
              <a:rPr lang="cs-CZ" sz="2100" dirty="0"/>
              <a:t>hod. zaměřený na jednu z výše uvedených oblastí</a:t>
            </a:r>
          </a:p>
          <a:p>
            <a:pPr marL="0" indent="0" algn="just">
              <a:buNone/>
            </a:pPr>
            <a:r>
              <a:rPr lang="cs-CZ" sz="2100" dirty="0"/>
              <a:t>Musí být 1 kurz (nelze skládat z více kurzů)</a:t>
            </a:r>
          </a:p>
          <a:p>
            <a:pPr marL="0" indent="0" algn="just">
              <a:buNone/>
            </a:pPr>
            <a:r>
              <a:rPr lang="cs-CZ" sz="2100" dirty="0"/>
              <a:t>Výstup šablony: absolvent vzdělávacího programu </a:t>
            </a:r>
            <a:r>
              <a:rPr lang="cs-CZ" sz="2100" dirty="0" smtClean="0"/>
              <a:t>(13 504 Kč)</a:t>
            </a:r>
          </a:p>
          <a:p>
            <a:pPr marL="0" indent="0" algn="just">
              <a:buNone/>
            </a:pPr>
            <a:r>
              <a:rPr lang="cs-CZ" sz="2100" dirty="0">
                <a:solidFill>
                  <a:schemeClr val="accent4"/>
                </a:solidFill>
              </a:rPr>
              <a:t>Lze využít i pro speciální třídy v ZŠ </a:t>
            </a:r>
            <a:r>
              <a:rPr lang="cs-CZ" sz="2100" dirty="0" smtClean="0">
                <a:solidFill>
                  <a:schemeClr val="accent4"/>
                </a:solidFill>
              </a:rPr>
              <a:t>Holubova</a:t>
            </a:r>
            <a:endParaRPr lang="cs-CZ" sz="2100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65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2.3 Vzdělávání pedagogických pracovníků ZŠ zaměřené na inkluzi – DVPP v rozsahu 32 hodin</a:t>
            </a:r>
          </a:p>
          <a:p>
            <a:pPr marL="0" indent="0" algn="just">
              <a:buNone/>
            </a:pPr>
            <a:r>
              <a:rPr lang="cs-CZ" dirty="0" smtClean="0"/>
              <a:t>Akreditovaný </a:t>
            </a:r>
            <a:r>
              <a:rPr lang="cs-CZ" dirty="0"/>
              <a:t>vzdělávací program DVPP v celkovém min. rozsahu </a:t>
            </a:r>
            <a:r>
              <a:rPr lang="cs-CZ" dirty="0" smtClean="0"/>
              <a:t>32 </a:t>
            </a:r>
            <a:r>
              <a:rPr lang="cs-CZ" dirty="0"/>
              <a:t>hod. zaměřený na </a:t>
            </a:r>
            <a:r>
              <a:rPr lang="cs-CZ" dirty="0" smtClean="0"/>
              <a:t>inkluzi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Musí být 1 kurz (nelze skládat z více kurzů)</a:t>
            </a:r>
          </a:p>
          <a:p>
            <a:pPr marL="0" indent="0" algn="just">
              <a:buNone/>
            </a:pPr>
            <a:r>
              <a:rPr lang="cs-CZ" dirty="0"/>
              <a:t>Výstup šablony: absolvent vzdělávacího programu </a:t>
            </a:r>
            <a:r>
              <a:rPr lang="cs-CZ" dirty="0" smtClean="0"/>
              <a:t>(13 504 Kč</a:t>
            </a:r>
            <a:r>
              <a:rPr lang="cs-CZ" dirty="0"/>
              <a:t>)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2.4 </a:t>
            </a:r>
            <a:r>
              <a:rPr lang="cs-CZ" b="1" dirty="0">
                <a:solidFill>
                  <a:schemeClr val="accent2"/>
                </a:solidFill>
              </a:rPr>
              <a:t>Vzdělávání pedagogických pracovníků ZŠ – DVPP v rozsahu </a:t>
            </a:r>
            <a:r>
              <a:rPr lang="cs-CZ" b="1" dirty="0" smtClean="0">
                <a:solidFill>
                  <a:schemeClr val="accent2"/>
                </a:solidFill>
              </a:rPr>
              <a:t>56 </a:t>
            </a:r>
            <a:r>
              <a:rPr lang="cs-CZ" b="1" dirty="0">
                <a:solidFill>
                  <a:schemeClr val="accent2"/>
                </a:solidFill>
              </a:rPr>
              <a:t>hodin – Čtenářská gramotnost, Matematická gramotnost, Cizí jazyky, </a:t>
            </a:r>
            <a:r>
              <a:rPr lang="cs-CZ" b="1" dirty="0" err="1" smtClean="0">
                <a:solidFill>
                  <a:schemeClr val="accent2"/>
                </a:solidFill>
              </a:rPr>
              <a:t>Mentoring</a:t>
            </a:r>
            <a:endParaRPr lang="cs-CZ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dirty="0"/>
              <a:t>Akreditovaný vzdělávací program DVPP v celkovém min. rozsahu </a:t>
            </a:r>
            <a:r>
              <a:rPr lang="cs-CZ" dirty="0" smtClean="0"/>
              <a:t>56 </a:t>
            </a:r>
            <a:r>
              <a:rPr lang="cs-CZ" dirty="0"/>
              <a:t>hod. zaměřený na jednu z výše uvedených oblastí</a:t>
            </a:r>
          </a:p>
          <a:p>
            <a:pPr marL="0" indent="0" algn="just">
              <a:buNone/>
            </a:pPr>
            <a:r>
              <a:rPr lang="cs-CZ" dirty="0"/>
              <a:t>Musí být 1 kurz (nelze skládat z více kurzů)</a:t>
            </a:r>
          </a:p>
          <a:p>
            <a:pPr marL="0" indent="0" algn="just">
              <a:buNone/>
            </a:pPr>
            <a:r>
              <a:rPr lang="cs-CZ" dirty="0"/>
              <a:t>Výstup šablony: absolvent vzdělávacího programu </a:t>
            </a:r>
            <a:r>
              <a:rPr lang="cs-CZ" dirty="0" smtClean="0"/>
              <a:t>(23 632 Kč)</a:t>
            </a:r>
          </a:p>
          <a:p>
            <a:pPr marL="0" indent="0" algn="just">
              <a:buNone/>
            </a:pPr>
            <a:r>
              <a:rPr lang="cs-CZ" dirty="0">
                <a:solidFill>
                  <a:schemeClr val="accent4"/>
                </a:solidFill>
              </a:rPr>
              <a:t>Lze využít i pro speciální třídy v ZŠ </a:t>
            </a:r>
            <a:r>
              <a:rPr lang="cs-CZ" dirty="0" smtClean="0">
                <a:solidFill>
                  <a:schemeClr val="accent4"/>
                </a:solidFill>
              </a:rPr>
              <a:t>Holubova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92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2.5 Vzdělávání pedagogických pracovníků ZŠ zaměřené na inkluzi – DVPP v rozsahu 56 hodin</a:t>
            </a:r>
          </a:p>
          <a:p>
            <a:pPr marL="0" indent="0" algn="just">
              <a:buNone/>
            </a:pPr>
            <a:r>
              <a:rPr lang="cs-CZ" dirty="0" smtClean="0"/>
              <a:t>Akreditovaný </a:t>
            </a:r>
            <a:r>
              <a:rPr lang="cs-CZ" dirty="0"/>
              <a:t>vzdělávací program DVPP v celkovém min. rozsahu </a:t>
            </a:r>
            <a:r>
              <a:rPr lang="cs-CZ" dirty="0" smtClean="0"/>
              <a:t>56 </a:t>
            </a:r>
            <a:r>
              <a:rPr lang="cs-CZ" dirty="0"/>
              <a:t>hod. zaměřený na </a:t>
            </a:r>
            <a:r>
              <a:rPr lang="cs-CZ" dirty="0" smtClean="0"/>
              <a:t>inkluzi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Musí být 1 kurz (nelze skládat z více kurzů)</a:t>
            </a:r>
          </a:p>
          <a:p>
            <a:pPr marL="0" indent="0" algn="just">
              <a:buNone/>
            </a:pPr>
            <a:r>
              <a:rPr lang="cs-CZ" dirty="0"/>
              <a:t>Výstup šablony: absolvent vzdělávacího programu </a:t>
            </a:r>
            <a:r>
              <a:rPr lang="cs-CZ" dirty="0" smtClean="0"/>
              <a:t>(23 632 Kč</a:t>
            </a:r>
            <a:r>
              <a:rPr lang="cs-CZ" dirty="0"/>
              <a:t>)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2.6 </a:t>
            </a:r>
            <a:r>
              <a:rPr lang="cs-CZ" b="1" dirty="0">
                <a:solidFill>
                  <a:schemeClr val="accent2"/>
                </a:solidFill>
              </a:rPr>
              <a:t>Vzdělávání pedagogických pracovníků ZŠ – DVPP v rozsahu </a:t>
            </a:r>
            <a:r>
              <a:rPr lang="cs-CZ" b="1" dirty="0" smtClean="0">
                <a:solidFill>
                  <a:schemeClr val="accent2"/>
                </a:solidFill>
              </a:rPr>
              <a:t>80 </a:t>
            </a:r>
            <a:r>
              <a:rPr lang="cs-CZ" b="1" dirty="0">
                <a:solidFill>
                  <a:schemeClr val="accent2"/>
                </a:solidFill>
              </a:rPr>
              <a:t>hodin – Čtenářská gramotnost, Matematická gramotnost, Cizí jazyky, </a:t>
            </a:r>
            <a:r>
              <a:rPr lang="cs-CZ" b="1" dirty="0" err="1" smtClean="0">
                <a:solidFill>
                  <a:schemeClr val="accent2"/>
                </a:solidFill>
              </a:rPr>
              <a:t>Mentoring</a:t>
            </a:r>
            <a:endParaRPr lang="cs-CZ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dirty="0"/>
              <a:t>Akreditovaný vzdělávací program DVPP v celkovém min. rozsahu </a:t>
            </a:r>
            <a:r>
              <a:rPr lang="cs-CZ" dirty="0" smtClean="0"/>
              <a:t>80 </a:t>
            </a:r>
            <a:r>
              <a:rPr lang="cs-CZ" dirty="0"/>
              <a:t>hod. zaměřený na jednu z výše uvedených oblastí</a:t>
            </a:r>
          </a:p>
          <a:p>
            <a:pPr marL="0" indent="0" algn="just">
              <a:buNone/>
            </a:pPr>
            <a:r>
              <a:rPr lang="cs-CZ" dirty="0"/>
              <a:t>Musí být 1 kurz (nelze skládat z více kurzů)</a:t>
            </a:r>
          </a:p>
          <a:p>
            <a:pPr marL="0" indent="0" algn="just">
              <a:buNone/>
            </a:pPr>
            <a:r>
              <a:rPr lang="cs-CZ" dirty="0"/>
              <a:t>Výstup šablony: absolvent vzdělávacího programu </a:t>
            </a:r>
            <a:r>
              <a:rPr lang="cs-CZ" dirty="0" smtClean="0"/>
              <a:t>(33 760 Kč)</a:t>
            </a:r>
          </a:p>
          <a:p>
            <a:pPr marL="0" indent="0" algn="just">
              <a:buNone/>
            </a:pPr>
            <a:r>
              <a:rPr lang="cs-CZ" dirty="0">
                <a:solidFill>
                  <a:schemeClr val="accent4"/>
                </a:solidFill>
              </a:rPr>
              <a:t>Lze využít i pro speciální třídy v ZŠ </a:t>
            </a:r>
            <a:r>
              <a:rPr lang="cs-CZ" dirty="0" smtClean="0">
                <a:solidFill>
                  <a:schemeClr val="accent4"/>
                </a:solidFill>
              </a:rPr>
              <a:t>Holubova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83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Operační program: OP VVV</a:t>
            </a:r>
          </a:p>
          <a:p>
            <a:pPr algn="just"/>
            <a:r>
              <a:rPr lang="cs-CZ" dirty="0" smtClean="0"/>
              <a:t>Číslo </a:t>
            </a:r>
            <a:r>
              <a:rPr lang="cs-CZ" dirty="0"/>
              <a:t>výzvy:</a:t>
            </a:r>
            <a:r>
              <a:rPr lang="cs-CZ" b="1" dirty="0">
                <a:solidFill>
                  <a:schemeClr val="accent2"/>
                </a:solidFill>
              </a:rPr>
              <a:t> </a:t>
            </a:r>
            <a:r>
              <a:rPr lang="cs-CZ" b="1" dirty="0" smtClean="0">
                <a:solidFill>
                  <a:schemeClr val="accent2"/>
                </a:solidFill>
              </a:rPr>
              <a:t>02_16_022 </a:t>
            </a:r>
            <a:r>
              <a:rPr lang="cs-CZ" dirty="0" smtClean="0"/>
              <a:t>– pro méně rozvinuté regiony</a:t>
            </a:r>
            <a:endParaRPr lang="cs-CZ" dirty="0"/>
          </a:p>
          <a:p>
            <a:pPr algn="just"/>
            <a:r>
              <a:rPr lang="cs-CZ" dirty="0" smtClean="0"/>
              <a:t>Druh </a:t>
            </a:r>
            <a:r>
              <a:rPr lang="cs-CZ" dirty="0"/>
              <a:t>výzvy: průběžná</a:t>
            </a:r>
          </a:p>
          <a:p>
            <a:pPr algn="just"/>
            <a:r>
              <a:rPr lang="cs-CZ" dirty="0" smtClean="0"/>
              <a:t>Alokace</a:t>
            </a:r>
            <a:r>
              <a:rPr lang="cs-CZ" dirty="0"/>
              <a:t>: </a:t>
            </a:r>
            <a:r>
              <a:rPr lang="cs-CZ" dirty="0" smtClean="0"/>
              <a:t>4,5 mld. Kč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1 subjekt (IČ) = 1 žádost </a:t>
            </a:r>
          </a:p>
          <a:p>
            <a:pPr algn="just"/>
            <a:r>
              <a:rPr lang="cs-CZ" dirty="0" smtClean="0"/>
              <a:t>Čerpat </a:t>
            </a:r>
            <a:r>
              <a:rPr lang="cs-CZ" dirty="0"/>
              <a:t>mohou všechny MŠ a ZŠ zařazené do RED IZO (ne ZUŠ, DDM, dětské kluby aj.) </a:t>
            </a:r>
          </a:p>
          <a:p>
            <a:pPr algn="just"/>
            <a:r>
              <a:rPr lang="cs-CZ" dirty="0" smtClean="0"/>
              <a:t>Pro </a:t>
            </a:r>
            <a:r>
              <a:rPr lang="cs-CZ" dirty="0"/>
              <a:t>každou školku a školu vyhrazena a rezervována daná částka (viz. </a:t>
            </a:r>
            <a:r>
              <a:rPr lang="cs-CZ" dirty="0" smtClean="0"/>
              <a:t>další </a:t>
            </a:r>
            <a:r>
              <a:rPr lang="cs-CZ" dirty="0"/>
              <a:t>slajdy) 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2.7 Vzdělávání pedagogických pracovníků ZŠ zaměřené na inkluzi – DVPP v rozsahu 80 hodin</a:t>
            </a:r>
          </a:p>
          <a:p>
            <a:pPr marL="0" indent="0" algn="just">
              <a:buNone/>
            </a:pPr>
            <a:r>
              <a:rPr lang="cs-CZ" dirty="0" smtClean="0"/>
              <a:t>Akreditovaný </a:t>
            </a:r>
            <a:r>
              <a:rPr lang="cs-CZ" dirty="0"/>
              <a:t>vzdělávací program DVPP v celkovém min. rozsahu </a:t>
            </a:r>
            <a:r>
              <a:rPr lang="cs-CZ" dirty="0" smtClean="0"/>
              <a:t>80 </a:t>
            </a:r>
            <a:r>
              <a:rPr lang="cs-CZ" dirty="0"/>
              <a:t>hod. zaměřený na </a:t>
            </a:r>
            <a:r>
              <a:rPr lang="cs-CZ" dirty="0" smtClean="0"/>
              <a:t>inkluzi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Musí být 1 kurz (nelze skládat z více kurzů)</a:t>
            </a:r>
          </a:p>
          <a:p>
            <a:pPr marL="0" indent="0" algn="just">
              <a:buNone/>
            </a:pPr>
            <a:r>
              <a:rPr lang="cs-CZ" dirty="0"/>
              <a:t>Výstup šablony: absolvent vzdělávacího programu </a:t>
            </a:r>
            <a:r>
              <a:rPr lang="cs-CZ" dirty="0" smtClean="0"/>
              <a:t>(33 760 Kč</a:t>
            </a:r>
            <a:r>
              <a:rPr lang="cs-CZ" dirty="0"/>
              <a:t>)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2.8 </a:t>
            </a:r>
            <a:r>
              <a:rPr lang="cs-CZ" b="1" dirty="0">
                <a:solidFill>
                  <a:schemeClr val="accent2"/>
                </a:solidFill>
              </a:rPr>
              <a:t>Vzdělávání </a:t>
            </a:r>
            <a:r>
              <a:rPr lang="cs-CZ" b="1" dirty="0" smtClean="0">
                <a:solidFill>
                  <a:schemeClr val="accent2"/>
                </a:solidFill>
              </a:rPr>
              <a:t>pedagogického sboru ZŠ zaměřené na inkluzi </a:t>
            </a:r>
            <a:r>
              <a:rPr lang="cs-CZ" b="1" dirty="0">
                <a:solidFill>
                  <a:schemeClr val="accent2"/>
                </a:solidFill>
              </a:rPr>
              <a:t>– </a:t>
            </a:r>
            <a:r>
              <a:rPr lang="cs-CZ" b="1" dirty="0" smtClean="0">
                <a:solidFill>
                  <a:schemeClr val="accent2"/>
                </a:solidFill>
              </a:rPr>
              <a:t>vzdělávací akce v </a:t>
            </a:r>
            <a:r>
              <a:rPr lang="cs-CZ" b="1" dirty="0">
                <a:solidFill>
                  <a:schemeClr val="accent2"/>
                </a:solidFill>
              </a:rPr>
              <a:t>rozsahu </a:t>
            </a:r>
            <a:r>
              <a:rPr lang="cs-CZ" b="1" dirty="0" smtClean="0">
                <a:solidFill>
                  <a:schemeClr val="accent2"/>
                </a:solidFill>
              </a:rPr>
              <a:t>8 </a:t>
            </a:r>
            <a:r>
              <a:rPr lang="cs-CZ" b="1" dirty="0">
                <a:solidFill>
                  <a:schemeClr val="accent2"/>
                </a:solidFill>
              </a:rPr>
              <a:t>hodin </a:t>
            </a:r>
            <a:endParaRPr lang="cs-CZ" b="1" dirty="0" smtClean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dirty="0" smtClean="0"/>
              <a:t>Akreditovaný </a:t>
            </a:r>
            <a:r>
              <a:rPr lang="cs-CZ" dirty="0"/>
              <a:t>vzdělávací program DVPP v celkovém min. rozsahu </a:t>
            </a:r>
            <a:r>
              <a:rPr lang="cs-CZ" dirty="0" smtClean="0"/>
              <a:t>8 </a:t>
            </a:r>
            <a:r>
              <a:rPr lang="cs-CZ" dirty="0"/>
              <a:t>hod. zaměřený na </a:t>
            </a:r>
            <a:r>
              <a:rPr lang="cs-CZ" dirty="0" smtClean="0"/>
              <a:t>inkluzi – jedná se o společné vzdělávání pedagog. sboru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Musí být 1 kurz (nelze skládat z více kurzů</a:t>
            </a:r>
            <a:r>
              <a:rPr lang="cs-CZ" dirty="0" smtClean="0"/>
              <a:t>)</a:t>
            </a:r>
          </a:p>
          <a:p>
            <a:pPr marL="0" indent="0" algn="just">
              <a:buNone/>
            </a:pPr>
            <a:r>
              <a:rPr lang="cs-CZ" dirty="0"/>
              <a:t>Pozor na bagatelní podporu (1 pedagog musí být podpořen alespoň 24 hodinami)</a:t>
            </a:r>
          </a:p>
          <a:p>
            <a:pPr marL="0" indent="0" algn="just">
              <a:buNone/>
            </a:pPr>
            <a:r>
              <a:rPr lang="cs-CZ" dirty="0" smtClean="0"/>
              <a:t>Výstup </a:t>
            </a:r>
            <a:r>
              <a:rPr lang="cs-CZ" dirty="0"/>
              <a:t>šablony: absolvent vzdělávacího programu </a:t>
            </a:r>
            <a:r>
              <a:rPr lang="cs-CZ" dirty="0" smtClean="0"/>
              <a:t>(1 360 Kč/absolvent)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91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2.9 Vzájemná spolupráce pedagogů ZŠ </a:t>
            </a:r>
            <a:r>
              <a:rPr lang="cs-CZ" sz="1500" b="1" dirty="0">
                <a:solidFill>
                  <a:schemeClr val="accent2"/>
                </a:solidFill>
              </a:rPr>
              <a:t>– Čtenářská gramotnost, Matematická gramotnost, </a:t>
            </a:r>
            <a:r>
              <a:rPr lang="cs-CZ" sz="1500" b="1" dirty="0" smtClean="0">
                <a:solidFill>
                  <a:schemeClr val="accent2"/>
                </a:solidFill>
              </a:rPr>
              <a:t>Inkluze</a:t>
            </a:r>
            <a:endParaRPr lang="cs-CZ" sz="15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sz="1500" dirty="0" err="1" smtClean="0"/>
              <a:t>Minitým</a:t>
            </a:r>
            <a:r>
              <a:rPr lang="cs-CZ" sz="1500" dirty="0" smtClean="0"/>
              <a:t> 3 pedagogických pracovníků – schůzky po dobu 10 po sobě jdoucích měsíců</a:t>
            </a:r>
            <a:endParaRPr lang="cs-CZ" sz="1500" dirty="0"/>
          </a:p>
          <a:p>
            <a:pPr marL="0" indent="0" algn="just">
              <a:buNone/>
            </a:pPr>
            <a:r>
              <a:rPr lang="cs-CZ" sz="1500" dirty="0" smtClean="0"/>
              <a:t>Realizace 2x vzdělávacího cyklu v délce 10 hod (tj. celkem 20 hod) pro každého pedagoga= 6 hod společného plánování a reflexí, 2 hod hospitací u kolegů, 2 hod reflexe hospitovaných hodin.</a:t>
            </a:r>
          </a:p>
          <a:p>
            <a:pPr marL="0" indent="0" algn="just">
              <a:buNone/>
            </a:pPr>
            <a:r>
              <a:rPr lang="cs-CZ" sz="1600" dirty="0"/>
              <a:t>Pozor na bagatelní podporu (1 pedagog musí být podpořen alespoň 24 hodinami)</a:t>
            </a:r>
          </a:p>
          <a:p>
            <a:pPr marL="0" indent="0" algn="just">
              <a:buNone/>
            </a:pPr>
            <a:r>
              <a:rPr lang="cs-CZ" sz="1500" dirty="0" smtClean="0"/>
              <a:t>Výstup </a:t>
            </a:r>
            <a:r>
              <a:rPr lang="cs-CZ" sz="1500" dirty="0"/>
              <a:t>šablony: </a:t>
            </a:r>
            <a:r>
              <a:rPr lang="cs-CZ" sz="1500" dirty="0" smtClean="0"/>
              <a:t>3 absolventi uceleného bloku vzájemné spolupráce (16 136 Kč)</a:t>
            </a:r>
          </a:p>
          <a:p>
            <a:pPr marL="0" indent="0" algn="just">
              <a:buNone/>
            </a:pPr>
            <a:r>
              <a:rPr lang="cs-CZ" sz="1500" dirty="0" smtClean="0">
                <a:solidFill>
                  <a:schemeClr val="accent4"/>
                </a:solidFill>
              </a:rPr>
              <a:t>Kromě inkluze lze </a:t>
            </a:r>
            <a:r>
              <a:rPr lang="cs-CZ" sz="1500" dirty="0">
                <a:solidFill>
                  <a:schemeClr val="accent4"/>
                </a:solidFill>
              </a:rPr>
              <a:t>využít i pro speciální třídy v ZŠ </a:t>
            </a:r>
            <a:r>
              <a:rPr lang="cs-CZ" sz="1500" dirty="0" smtClean="0">
                <a:solidFill>
                  <a:schemeClr val="accent4"/>
                </a:solidFill>
              </a:rPr>
              <a:t>Holubova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2.10 Sdílení zkušeností pedagogů z různých škol prostřednictvím vzájemných návštěv (pro ZŠ)</a:t>
            </a:r>
          </a:p>
          <a:p>
            <a:pPr marL="0" indent="0" algn="just">
              <a:buNone/>
            </a:pPr>
            <a:r>
              <a:rPr lang="cs-CZ" sz="1500" dirty="0"/>
              <a:t>8 hod návštěv pedagoga z vysílající školy ve škole hostitelské (min. 2 návštěvy během 10 po sobě jdoucích měsíců) + 8 hod na přípravu návštěv, společnou reflexi a doporučení pro další </a:t>
            </a:r>
            <a:r>
              <a:rPr lang="cs-CZ" sz="1500" dirty="0" smtClean="0"/>
              <a:t>práci</a:t>
            </a:r>
          </a:p>
          <a:p>
            <a:pPr marL="0" indent="0" algn="just">
              <a:buNone/>
            </a:pPr>
            <a:r>
              <a:rPr lang="cs-CZ" sz="1600" dirty="0"/>
              <a:t>Pozor na bagatelní podporu (1 pedagog musí být podpořen alespoň 24 hodinami)</a:t>
            </a:r>
          </a:p>
          <a:p>
            <a:pPr marL="0" indent="0" algn="just">
              <a:buNone/>
            </a:pPr>
            <a:r>
              <a:rPr lang="cs-CZ" sz="1500" dirty="0" smtClean="0"/>
              <a:t>Výstup </a:t>
            </a:r>
            <a:r>
              <a:rPr lang="cs-CZ" sz="1500" dirty="0"/>
              <a:t>šablony: 2 absolventi (vysílající MŠ + hostitelská MŠ) uceleného bloku vzdělávání, každý v délce 16 hod. </a:t>
            </a:r>
            <a:r>
              <a:rPr lang="cs-CZ" sz="1500" dirty="0" smtClean="0"/>
              <a:t>(8 492 </a:t>
            </a:r>
            <a:r>
              <a:rPr lang="cs-CZ" sz="1500" dirty="0"/>
              <a:t>Kč</a:t>
            </a:r>
            <a:r>
              <a:rPr lang="cs-CZ" sz="1500" dirty="0" smtClean="0"/>
              <a:t>)</a:t>
            </a:r>
          </a:p>
          <a:p>
            <a:pPr marL="0" indent="0" algn="just">
              <a:buNone/>
            </a:pPr>
            <a:r>
              <a:rPr lang="cs-CZ" sz="1500" dirty="0">
                <a:solidFill>
                  <a:schemeClr val="accent4"/>
                </a:solidFill>
              </a:rPr>
              <a:t>Lze využít i pro speciální třídy v ZŠ </a:t>
            </a:r>
            <a:r>
              <a:rPr lang="cs-CZ" sz="1500" dirty="0" smtClean="0">
                <a:solidFill>
                  <a:schemeClr val="accent4"/>
                </a:solidFill>
              </a:rPr>
              <a:t>Holubova</a:t>
            </a:r>
          </a:p>
          <a:p>
            <a:pPr marL="0" indent="0" algn="just">
              <a:buNone/>
            </a:pPr>
            <a:endParaRPr lang="cs-CZ" sz="1500" dirty="0" smtClean="0">
              <a:solidFill>
                <a:schemeClr val="accent4"/>
              </a:solidFill>
            </a:endParaRPr>
          </a:p>
          <a:p>
            <a:pPr marL="0" indent="0" algn="just">
              <a:buNone/>
            </a:pPr>
            <a:endParaRPr lang="cs-CZ" sz="1400" dirty="0" smtClean="0">
              <a:solidFill>
                <a:schemeClr val="accent4"/>
              </a:solidFill>
            </a:endParaRPr>
          </a:p>
          <a:p>
            <a:pPr marL="0" indent="0" algn="just">
              <a:buNone/>
            </a:pPr>
            <a:endParaRPr lang="cs-CZ" sz="1400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68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2.11 Tandemová výuka na ZŠ </a:t>
            </a:r>
          </a:p>
          <a:p>
            <a:pPr marL="0" indent="0" algn="just">
              <a:buNone/>
            </a:pPr>
            <a:r>
              <a:rPr lang="cs-CZ" sz="1500" dirty="0" smtClean="0"/>
              <a:t>2 pedagogové, kteří společně zrealizují 10 vyučovacích hodin v průběhu 5 po sobě jdoucích měsíců + 10 hod přípravy na výuku a reflexe</a:t>
            </a:r>
          </a:p>
          <a:p>
            <a:pPr marL="0" indent="0" algn="just">
              <a:buNone/>
            </a:pPr>
            <a:r>
              <a:rPr lang="cs-CZ" sz="1500" dirty="0" smtClean="0"/>
              <a:t>Druhý pedagog může být i pracovník jiné školy nebo student pedagogické fakulty</a:t>
            </a:r>
          </a:p>
          <a:p>
            <a:pPr marL="0" indent="0" algn="just">
              <a:buNone/>
            </a:pPr>
            <a:r>
              <a:rPr lang="cs-CZ" sz="1500" dirty="0"/>
              <a:t>Pozor na bagatelní podporu (1 pedagog musí být podpořen alespoň 24 hodinami</a:t>
            </a:r>
            <a:r>
              <a:rPr lang="cs-CZ" sz="1500" dirty="0" smtClean="0"/>
              <a:t>) – týká se pouze vlastních pedagogů</a:t>
            </a:r>
            <a:endParaRPr lang="cs-CZ" sz="1500" dirty="0"/>
          </a:p>
          <a:p>
            <a:pPr marL="0" indent="0" algn="just">
              <a:buNone/>
            </a:pPr>
            <a:r>
              <a:rPr lang="cs-CZ" sz="1500" dirty="0" smtClean="0"/>
              <a:t>Jedná se o společnou výuku (není to hospitace)</a:t>
            </a:r>
          </a:p>
          <a:p>
            <a:pPr marL="0" indent="0" algn="just">
              <a:buNone/>
            </a:pPr>
            <a:r>
              <a:rPr lang="cs-CZ" sz="1500" dirty="0" smtClean="0"/>
              <a:t>Výstup </a:t>
            </a:r>
            <a:r>
              <a:rPr lang="cs-CZ" sz="1500" dirty="0"/>
              <a:t>šablony: </a:t>
            </a:r>
            <a:r>
              <a:rPr lang="cs-CZ" sz="1500" dirty="0" smtClean="0"/>
              <a:t>2 absolventi uceleného bloku vzájemné spolupráce (7 780 Kč)</a:t>
            </a:r>
          </a:p>
          <a:p>
            <a:pPr marL="0" indent="0" algn="just">
              <a:buNone/>
            </a:pPr>
            <a:r>
              <a:rPr lang="cs-CZ" sz="1500" dirty="0" smtClean="0">
                <a:solidFill>
                  <a:schemeClr val="accent4"/>
                </a:solidFill>
              </a:rPr>
              <a:t>Lze </a:t>
            </a:r>
            <a:r>
              <a:rPr lang="cs-CZ" sz="1500" dirty="0">
                <a:solidFill>
                  <a:schemeClr val="accent4"/>
                </a:solidFill>
              </a:rPr>
              <a:t>využít i pro speciální třídy v ZŠ </a:t>
            </a:r>
            <a:r>
              <a:rPr lang="cs-CZ" sz="1500" dirty="0" smtClean="0">
                <a:solidFill>
                  <a:schemeClr val="accent4"/>
                </a:solidFill>
              </a:rPr>
              <a:t>Holubova</a:t>
            </a:r>
            <a:endParaRPr lang="cs-CZ" sz="1500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4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2.12 CLIL ve výuce na ZŠ</a:t>
            </a:r>
          </a:p>
          <a:p>
            <a:pPr marL="0" indent="0" algn="just">
              <a:buNone/>
            </a:pPr>
            <a:r>
              <a:rPr lang="cs-CZ" sz="1500" dirty="0" smtClean="0"/>
              <a:t>1 pedagog-lektor (vyučující cizího jazyka) + 2 </a:t>
            </a:r>
            <a:r>
              <a:rPr lang="cs-CZ" sz="1500" dirty="0" smtClean="0"/>
              <a:t>pedagogové-</a:t>
            </a:r>
            <a:r>
              <a:rPr lang="cs-CZ" sz="1500" dirty="0" err="1" smtClean="0"/>
              <a:t>nejazykáři</a:t>
            </a:r>
            <a:endParaRPr lang="cs-CZ" sz="1500" dirty="0" smtClean="0"/>
          </a:p>
          <a:p>
            <a:pPr marL="0" indent="0" algn="just">
              <a:buNone/>
            </a:pPr>
            <a:r>
              <a:rPr lang="cs-CZ" sz="1500" dirty="0" smtClean="0"/>
              <a:t>Pedagog-lektor připraví pro své kolegy 25 výukových lekcí cizího jazyka v délce trvání min. 60 minut v průběhu 5 po sobě jdoucích měsíců </a:t>
            </a:r>
          </a:p>
          <a:p>
            <a:pPr marL="0" indent="0" algn="just">
              <a:buNone/>
            </a:pPr>
            <a:r>
              <a:rPr lang="cs-CZ" sz="1500" dirty="0" smtClean="0"/>
              <a:t>+ 5 hod = s každým </a:t>
            </a:r>
            <a:r>
              <a:rPr lang="cs-CZ" sz="1500" dirty="0" err="1" smtClean="0"/>
              <a:t>nejazykářem</a:t>
            </a:r>
            <a:r>
              <a:rPr lang="cs-CZ" sz="1500" dirty="0" smtClean="0"/>
              <a:t> připraví 5 CLIL </a:t>
            </a:r>
            <a:r>
              <a:rPr lang="cs-CZ" sz="1500" dirty="0" err="1" smtClean="0"/>
              <a:t>minilekcí</a:t>
            </a:r>
            <a:r>
              <a:rPr lang="cs-CZ" sz="1500" dirty="0" smtClean="0"/>
              <a:t> do jeho vzdělávacího oboru (aktivita v 1 vyučovací hodině alespoň 20 minut) + reflexe po vyučování</a:t>
            </a:r>
          </a:p>
          <a:p>
            <a:pPr marL="0" indent="0" algn="just">
              <a:buNone/>
            </a:pPr>
            <a:r>
              <a:rPr lang="cs-CZ" sz="1500" dirty="0" smtClean="0"/>
              <a:t>Výstup </a:t>
            </a:r>
            <a:r>
              <a:rPr lang="cs-CZ" sz="1500" dirty="0"/>
              <a:t>šablony: 2 absolventi </a:t>
            </a:r>
            <a:r>
              <a:rPr lang="cs-CZ" sz="1500" dirty="0" smtClean="0"/>
              <a:t>uceleného </a:t>
            </a:r>
            <a:r>
              <a:rPr lang="cs-CZ" sz="1500" dirty="0"/>
              <a:t>bloku </a:t>
            </a:r>
            <a:r>
              <a:rPr lang="cs-CZ" sz="1500" dirty="0" smtClean="0"/>
              <a:t>spolupráce učitelů při přípravě a realizaci CLIL (26 885 </a:t>
            </a:r>
            <a:r>
              <a:rPr lang="cs-CZ" sz="1500" dirty="0"/>
              <a:t>Kč)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8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OSOBNOSTNĚ SOCIÁLNÍ A PROFESNÍ ROZVOJ PEDAGOGŮ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2.13 Nové metody ve výuce na ZŠ </a:t>
            </a:r>
            <a:r>
              <a:rPr lang="cs-CZ" sz="1500" b="1" dirty="0">
                <a:solidFill>
                  <a:schemeClr val="accent2"/>
                </a:solidFill>
              </a:rPr>
              <a:t>– Čtenářská gramotnost, Matematická gramotnost, Inkluze</a:t>
            </a:r>
          </a:p>
          <a:p>
            <a:pPr marL="0" indent="0" algn="just">
              <a:buNone/>
            </a:pPr>
            <a:r>
              <a:rPr lang="cs-CZ" sz="1500" dirty="0" smtClean="0"/>
              <a:t>1 pedagog-expert (zkušenosti v dané oblasti) </a:t>
            </a:r>
            <a:r>
              <a:rPr lang="cs-CZ" sz="1500" dirty="0"/>
              <a:t>+ 2 </a:t>
            </a:r>
            <a:r>
              <a:rPr lang="cs-CZ" sz="1500" dirty="0" smtClean="0"/>
              <a:t>pedagogové-začátečníci</a:t>
            </a:r>
          </a:p>
          <a:p>
            <a:pPr marL="0" indent="0" algn="just">
              <a:buNone/>
            </a:pPr>
            <a:r>
              <a:rPr lang="cs-CZ" sz="1500" dirty="0" smtClean="0"/>
              <a:t>Pouze takové formy a metody práce, které představují ucelené přístupy akreditované v systému DVPP, nebo které je možné navázat na konkrétní položky z dotazníkového šetření MŠMT, nebo položky pro hodnocení rozvoje gramotnosti (připravených ČŠI)</a:t>
            </a:r>
          </a:p>
          <a:p>
            <a:pPr marL="0" indent="0" algn="just">
              <a:buNone/>
            </a:pPr>
            <a:r>
              <a:rPr lang="cs-CZ" sz="1500" dirty="0" smtClean="0"/>
              <a:t>Pedagog-expert </a:t>
            </a:r>
            <a:r>
              <a:rPr lang="cs-CZ" sz="1500" dirty="0"/>
              <a:t>připraví pro své kolegy </a:t>
            </a:r>
            <a:r>
              <a:rPr lang="cs-CZ" sz="1500" dirty="0" smtClean="0"/>
              <a:t>min.  5 hod. (po </a:t>
            </a:r>
            <a:r>
              <a:rPr lang="cs-CZ" sz="1500" dirty="0"/>
              <a:t>60 </a:t>
            </a:r>
            <a:r>
              <a:rPr lang="cs-CZ" sz="1500" dirty="0" smtClean="0"/>
              <a:t>minutách) vzdělávacích setkání / lekcí / mentorských rozhovorů nové metody </a:t>
            </a:r>
          </a:p>
          <a:p>
            <a:pPr marL="0" indent="0" algn="just">
              <a:buNone/>
            </a:pPr>
            <a:r>
              <a:rPr lang="cs-CZ" sz="1500" dirty="0" smtClean="0"/>
              <a:t>+ 1 </a:t>
            </a:r>
            <a:r>
              <a:rPr lang="cs-CZ" sz="1500" dirty="0"/>
              <a:t>hod = s každým </a:t>
            </a:r>
            <a:r>
              <a:rPr lang="cs-CZ" sz="1500" dirty="0" smtClean="0"/>
              <a:t>pedagogem-začátečníkem </a:t>
            </a:r>
            <a:r>
              <a:rPr lang="cs-CZ" sz="1500" dirty="0"/>
              <a:t>připraví </a:t>
            </a:r>
            <a:r>
              <a:rPr lang="cs-CZ" sz="1500" dirty="0" smtClean="0"/>
              <a:t>1 </a:t>
            </a:r>
            <a:r>
              <a:rPr lang="cs-CZ" sz="1500" dirty="0" err="1" smtClean="0"/>
              <a:t>minilekci</a:t>
            </a:r>
            <a:r>
              <a:rPr lang="cs-CZ" sz="1500" dirty="0" smtClean="0"/>
              <a:t> </a:t>
            </a:r>
            <a:r>
              <a:rPr lang="cs-CZ" sz="1500" dirty="0"/>
              <a:t>do jeho vzdělávacího oboru (aktivita v 1 vyučovací hodině alespoň 20 minut) + reflexe po </a:t>
            </a:r>
            <a:r>
              <a:rPr lang="cs-CZ" sz="1500" dirty="0" smtClean="0"/>
              <a:t>vyučování</a:t>
            </a:r>
          </a:p>
          <a:p>
            <a:pPr marL="0" indent="0" algn="just">
              <a:buNone/>
            </a:pPr>
            <a:r>
              <a:rPr lang="cs-CZ" sz="1600" dirty="0"/>
              <a:t>Pozor na bagatelní podporu (1 pedagog musí být podpořen alespoň 24 hodinami)</a:t>
            </a:r>
          </a:p>
          <a:p>
            <a:pPr marL="0" indent="0" algn="just">
              <a:buNone/>
            </a:pPr>
            <a:r>
              <a:rPr lang="cs-CZ" sz="1500" dirty="0" smtClean="0"/>
              <a:t>Výstup </a:t>
            </a:r>
            <a:r>
              <a:rPr lang="cs-CZ" sz="1500" dirty="0"/>
              <a:t>šablony: </a:t>
            </a:r>
            <a:r>
              <a:rPr lang="cs-CZ" sz="1500" dirty="0" smtClean="0"/>
              <a:t>2 absolventi uceleného bloku spolupráce pedagogů při </a:t>
            </a:r>
            <a:r>
              <a:rPr lang="cs-CZ" sz="1500" dirty="0"/>
              <a:t>přípravě a realizaci </a:t>
            </a:r>
            <a:r>
              <a:rPr lang="cs-CZ" sz="1500" dirty="0" smtClean="0"/>
              <a:t>nové metody výuky (5 377 Kč)</a:t>
            </a:r>
          </a:p>
          <a:p>
            <a:pPr marL="0" indent="0" algn="just">
              <a:buNone/>
            </a:pPr>
            <a:r>
              <a:rPr lang="cs-CZ" sz="1500" dirty="0" smtClean="0">
                <a:solidFill>
                  <a:schemeClr val="accent4"/>
                </a:solidFill>
              </a:rPr>
              <a:t>Kromě inkluze lze </a:t>
            </a:r>
            <a:r>
              <a:rPr lang="cs-CZ" sz="1500" dirty="0">
                <a:solidFill>
                  <a:schemeClr val="accent4"/>
                </a:solidFill>
              </a:rPr>
              <a:t>využít i pro speciální třídy v ZŠ </a:t>
            </a:r>
            <a:r>
              <a:rPr lang="cs-CZ" sz="1500" dirty="0" smtClean="0">
                <a:solidFill>
                  <a:schemeClr val="accent4"/>
                </a:solidFill>
              </a:rPr>
              <a:t>Holubova</a:t>
            </a:r>
            <a:endParaRPr lang="cs-CZ" sz="1500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31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EXTRAKURIKULÁRNÍ ROZVOJOVÉ AKTIVITY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3.1 Čtenářský klub pro žáky ZŠ</a:t>
            </a:r>
            <a:endParaRPr lang="cs-CZ" sz="15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sz="1500" dirty="0" smtClean="0"/>
              <a:t>Klub pro min. 6 žáků ZŠ, z toho min. 2 žáci ohrožení školním neúspěchem (identifikace je na řediteli školy) – výběr dle prospěchu</a:t>
            </a:r>
          </a:p>
          <a:p>
            <a:pPr marL="0" indent="0" algn="just">
              <a:buNone/>
            </a:pPr>
            <a:r>
              <a:rPr lang="cs-CZ" sz="1500" dirty="0" smtClean="0"/>
              <a:t>V období 5 po sobě jdoucích měsíců - min. 16 schůzek po 90 minutách</a:t>
            </a:r>
          </a:p>
          <a:p>
            <a:pPr marL="0" indent="0" algn="just">
              <a:buNone/>
            </a:pPr>
            <a:r>
              <a:rPr lang="cs-CZ" sz="1500" dirty="0" smtClean="0"/>
              <a:t>Na přípravu </a:t>
            </a:r>
            <a:r>
              <a:rPr lang="cs-CZ" sz="1500" dirty="0"/>
              <a:t>a následnou reflexi každé schůzky je určena časová dotace 2,5 </a:t>
            </a:r>
            <a:r>
              <a:rPr lang="cs-CZ" sz="1500" dirty="0" smtClean="0"/>
              <a:t>hodiny.</a:t>
            </a:r>
          </a:p>
          <a:p>
            <a:pPr marL="0" indent="0" algn="just">
              <a:buNone/>
            </a:pPr>
            <a:r>
              <a:rPr lang="cs-CZ" sz="1500" dirty="0" smtClean="0"/>
              <a:t>Průměrná návštěvnost min. 75%, nepřítomnost musí být omluvena rodiči</a:t>
            </a:r>
          </a:p>
          <a:p>
            <a:pPr marL="0" indent="0" algn="just">
              <a:buNone/>
            </a:pPr>
            <a:r>
              <a:rPr lang="cs-CZ" sz="1500" dirty="0" smtClean="0"/>
              <a:t>Vedoucí klubu zpracovává plán aktivit klubu – návrh náplně na min. 4  schůzky</a:t>
            </a:r>
          </a:p>
          <a:p>
            <a:pPr marL="0" indent="0" algn="just">
              <a:buNone/>
            </a:pPr>
            <a:r>
              <a:rPr lang="cs-CZ" sz="1500" dirty="0" smtClean="0"/>
              <a:t>Výstup </a:t>
            </a:r>
            <a:r>
              <a:rPr lang="cs-CZ" sz="1500" dirty="0"/>
              <a:t>šablony: </a:t>
            </a:r>
            <a:r>
              <a:rPr lang="cs-CZ" sz="1500" dirty="0" smtClean="0"/>
              <a:t>zřízení a realizace čtenářského klubu (17 277 Kč)</a:t>
            </a:r>
          </a:p>
          <a:p>
            <a:pPr marL="0" indent="0" algn="just">
              <a:buNone/>
            </a:pPr>
            <a:r>
              <a:rPr lang="cs-CZ" sz="1500" dirty="0">
                <a:solidFill>
                  <a:schemeClr val="accent4"/>
                </a:solidFill>
              </a:rPr>
              <a:t>Lze využít i pro speciální třídy v ZŠ </a:t>
            </a:r>
            <a:r>
              <a:rPr lang="cs-CZ" sz="1500" dirty="0" smtClean="0">
                <a:solidFill>
                  <a:schemeClr val="accent4"/>
                </a:solidFill>
              </a:rPr>
              <a:t>Holubova</a:t>
            </a:r>
            <a:endParaRPr lang="cs-CZ" sz="1500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95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EXTRAKURIKULÁRNÍ ROZVOJOVÉ AKTIVITY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3.2 Klub zábavné logiky a deskových her pro </a:t>
            </a:r>
            <a:r>
              <a:rPr lang="cs-CZ" sz="1500" b="1" dirty="0">
                <a:solidFill>
                  <a:schemeClr val="accent2"/>
                </a:solidFill>
              </a:rPr>
              <a:t>žáky ZŠ</a:t>
            </a:r>
          </a:p>
          <a:p>
            <a:pPr marL="0" indent="0" algn="just">
              <a:buNone/>
            </a:pPr>
            <a:r>
              <a:rPr lang="cs-CZ" sz="1500" dirty="0"/>
              <a:t>Klub pro min. 6 žáků ZŠ, z toho min. 2 žáci ohrožení školním neúspěchem (identifikace je na řediteli školy) – výběr dle prospěchu</a:t>
            </a:r>
          </a:p>
          <a:p>
            <a:pPr marL="0" indent="0" algn="just">
              <a:buNone/>
            </a:pPr>
            <a:r>
              <a:rPr lang="cs-CZ" sz="1500" dirty="0"/>
              <a:t>V období 5 po sobě jdoucích měsíců - min. 16 schůzek po 90 minutách</a:t>
            </a:r>
          </a:p>
          <a:p>
            <a:pPr marL="0" indent="0" algn="just">
              <a:buNone/>
            </a:pPr>
            <a:r>
              <a:rPr lang="cs-CZ" sz="1500" dirty="0"/>
              <a:t>Na přípravu a následnou reflexi každé schůzky je určena časová dotace 2,5 hodiny.</a:t>
            </a:r>
          </a:p>
          <a:p>
            <a:pPr marL="0" indent="0" algn="just">
              <a:buNone/>
            </a:pPr>
            <a:r>
              <a:rPr lang="cs-CZ" sz="1500" dirty="0"/>
              <a:t>Průměrná návštěvnost min. 75%, nepřítomnost musí být omluvena rodiči</a:t>
            </a:r>
          </a:p>
          <a:p>
            <a:pPr marL="0" indent="0" algn="just">
              <a:buNone/>
            </a:pPr>
            <a:r>
              <a:rPr lang="cs-CZ" sz="1500" dirty="0"/>
              <a:t>Vedoucí klubu zpracovává plán aktivit klubu – návrh náplně na min. 4  schůzky</a:t>
            </a:r>
          </a:p>
          <a:p>
            <a:pPr marL="0" indent="0" algn="just">
              <a:buNone/>
            </a:pPr>
            <a:r>
              <a:rPr lang="cs-CZ" sz="1500" dirty="0"/>
              <a:t>Výstup šablony: zřízení a realizace čtenářského klubu (17 277 Kč)</a:t>
            </a:r>
          </a:p>
          <a:p>
            <a:pPr marL="0" indent="0" algn="just">
              <a:buNone/>
            </a:pPr>
            <a:r>
              <a:rPr lang="cs-CZ" sz="1500" dirty="0">
                <a:solidFill>
                  <a:schemeClr val="accent4"/>
                </a:solidFill>
              </a:rPr>
              <a:t>Lze využít i pro speciální třídy v ZŠ </a:t>
            </a:r>
            <a:r>
              <a:rPr lang="cs-CZ" sz="1500" dirty="0" smtClean="0">
                <a:solidFill>
                  <a:schemeClr val="accent4"/>
                </a:solidFill>
              </a:rPr>
              <a:t>Holubova</a:t>
            </a:r>
            <a:endParaRPr lang="cs-CZ" sz="1500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22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EXTRAKURIKULÁRNÍ ROZVOJOVÉ AKTIVITY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3.3 Doučování žáků ZŠ ohrožených školním neúspěchem</a:t>
            </a:r>
            <a:endParaRPr lang="cs-CZ" sz="15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sz="1500" dirty="0" smtClean="0"/>
              <a:t>Doučování </a:t>
            </a:r>
            <a:r>
              <a:rPr lang="cs-CZ" sz="1500" dirty="0"/>
              <a:t>pro min. </a:t>
            </a:r>
            <a:r>
              <a:rPr lang="cs-CZ" sz="1500" dirty="0" smtClean="0"/>
              <a:t>3 žáky ZŠ </a:t>
            </a:r>
            <a:r>
              <a:rPr lang="cs-CZ" sz="1500" dirty="0"/>
              <a:t>– výběr dle </a:t>
            </a:r>
            <a:r>
              <a:rPr lang="cs-CZ" sz="1500" dirty="0" smtClean="0"/>
              <a:t>prospěchu </a:t>
            </a:r>
          </a:p>
          <a:p>
            <a:pPr marL="0" indent="0" algn="just">
              <a:buNone/>
            </a:pPr>
            <a:r>
              <a:rPr lang="cs-CZ" sz="1500" dirty="0" smtClean="0"/>
              <a:t>V období 5 po sobě jdoucích měsíců - min</a:t>
            </a:r>
            <a:r>
              <a:rPr lang="cs-CZ" sz="1500" dirty="0"/>
              <a:t>. 16 </a:t>
            </a:r>
            <a:r>
              <a:rPr lang="cs-CZ" sz="1500" dirty="0" smtClean="0"/>
              <a:t>hodin – 1x týdně 60 minut</a:t>
            </a:r>
          </a:p>
          <a:p>
            <a:pPr marL="0" indent="0" algn="just">
              <a:buNone/>
            </a:pPr>
            <a:r>
              <a:rPr lang="cs-CZ" sz="1500" dirty="0" smtClean="0"/>
              <a:t>Průměrná </a:t>
            </a:r>
            <a:r>
              <a:rPr lang="cs-CZ" sz="1500" dirty="0"/>
              <a:t>návštěvnost </a:t>
            </a:r>
            <a:r>
              <a:rPr lang="cs-CZ" sz="1500" dirty="0" smtClean="0"/>
              <a:t>min</a:t>
            </a:r>
            <a:r>
              <a:rPr lang="cs-CZ" sz="1500" dirty="0"/>
              <a:t>. 75%, nepřítomnost </a:t>
            </a:r>
            <a:r>
              <a:rPr lang="cs-CZ" sz="1500" dirty="0" smtClean="0"/>
              <a:t>musí </a:t>
            </a:r>
            <a:r>
              <a:rPr lang="cs-CZ" sz="1500" dirty="0"/>
              <a:t>být omluvena rodiči</a:t>
            </a:r>
          </a:p>
          <a:p>
            <a:pPr marL="0" indent="0" algn="just">
              <a:buNone/>
            </a:pPr>
            <a:r>
              <a:rPr lang="cs-CZ" sz="1500" dirty="0" smtClean="0"/>
              <a:t>Doučování vedeno pedagogem, asistentem pedagoga nebo jinou osobou (určí ředitel) </a:t>
            </a:r>
          </a:p>
          <a:p>
            <a:pPr marL="0" indent="0" algn="just">
              <a:buNone/>
            </a:pPr>
            <a:r>
              <a:rPr lang="cs-CZ" sz="1500" dirty="0" smtClean="0"/>
              <a:t>Výstup </a:t>
            </a:r>
            <a:r>
              <a:rPr lang="cs-CZ" sz="1500" dirty="0"/>
              <a:t>šablony: </a:t>
            </a:r>
            <a:r>
              <a:rPr lang="cs-CZ" sz="1500" dirty="0" smtClean="0"/>
              <a:t>ucelený blok doučování (8 523 Kč)</a:t>
            </a:r>
            <a:endParaRPr lang="cs-CZ" sz="1500" dirty="0"/>
          </a:p>
          <a:p>
            <a:pPr marL="0" indent="0" algn="just">
              <a:buNone/>
            </a:pPr>
            <a:r>
              <a:rPr lang="cs-CZ" sz="1500" dirty="0">
                <a:solidFill>
                  <a:schemeClr val="accent4"/>
                </a:solidFill>
              </a:rPr>
              <a:t>Lze využít i pro speciální třídy v ZŠ </a:t>
            </a:r>
            <a:r>
              <a:rPr lang="cs-CZ" sz="1500" dirty="0" smtClean="0">
                <a:solidFill>
                  <a:schemeClr val="accent4"/>
                </a:solidFill>
              </a:rPr>
              <a:t>Holubova</a:t>
            </a:r>
            <a:endParaRPr lang="cs-CZ" sz="1500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97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EXTRAKURIKULÁRNÍ ROZVOJOVÉ AKTIVITY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3.4 Příprava na vyučování žáků ZŠ ohrožených školním neúspěchem</a:t>
            </a:r>
            <a:endParaRPr lang="cs-CZ" sz="15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sz="1500" dirty="0" smtClean="0"/>
              <a:t>„Odpolední škola“ </a:t>
            </a:r>
            <a:r>
              <a:rPr lang="cs-CZ" sz="1500" dirty="0"/>
              <a:t>pro min. 3 žáky ZŠ – výběr dle prospěchu </a:t>
            </a:r>
            <a:endParaRPr lang="cs-CZ" sz="1500" dirty="0" smtClean="0"/>
          </a:p>
          <a:p>
            <a:pPr marL="0" indent="0" algn="just">
              <a:buNone/>
            </a:pPr>
            <a:r>
              <a:rPr lang="cs-CZ" sz="1500" dirty="0" smtClean="0"/>
              <a:t>V </a:t>
            </a:r>
            <a:r>
              <a:rPr lang="cs-CZ" sz="1500" dirty="0"/>
              <a:t>období 5 po sobě jdoucích měsíců - min. </a:t>
            </a:r>
            <a:r>
              <a:rPr lang="cs-CZ" sz="1500" dirty="0" smtClean="0"/>
              <a:t>48 </a:t>
            </a:r>
            <a:r>
              <a:rPr lang="cs-CZ" sz="1500" dirty="0"/>
              <a:t>hodin – </a:t>
            </a:r>
            <a:r>
              <a:rPr lang="cs-CZ" sz="1500" dirty="0" smtClean="0"/>
              <a:t>3x </a:t>
            </a:r>
            <a:r>
              <a:rPr lang="cs-CZ" sz="1500" dirty="0"/>
              <a:t>týdně 60 </a:t>
            </a:r>
            <a:r>
              <a:rPr lang="cs-CZ" sz="1500" dirty="0" smtClean="0"/>
              <a:t>minut</a:t>
            </a:r>
            <a:endParaRPr lang="cs-CZ" sz="1500" dirty="0"/>
          </a:p>
          <a:p>
            <a:pPr marL="0" indent="0" algn="just">
              <a:buNone/>
            </a:pPr>
            <a:r>
              <a:rPr lang="cs-CZ" sz="1500" dirty="0" smtClean="0"/>
              <a:t>Průměrná </a:t>
            </a:r>
            <a:r>
              <a:rPr lang="cs-CZ" sz="1500" dirty="0"/>
              <a:t>návštěvnost min. 75%, nepřítomnost musí být omluvena rodiči</a:t>
            </a:r>
          </a:p>
          <a:p>
            <a:pPr marL="0" indent="0" algn="just">
              <a:buNone/>
            </a:pPr>
            <a:r>
              <a:rPr lang="cs-CZ" sz="1500" dirty="0" smtClean="0"/>
              <a:t>„Odpolední škola“ vedena </a:t>
            </a:r>
            <a:r>
              <a:rPr lang="cs-CZ" sz="1500" dirty="0"/>
              <a:t>pedagogem, asistentem pedagoga nebo jinou osobou (určí ředitel) </a:t>
            </a:r>
          </a:p>
          <a:p>
            <a:pPr marL="0" indent="0" algn="just">
              <a:buNone/>
            </a:pPr>
            <a:r>
              <a:rPr lang="cs-CZ" sz="1500" dirty="0"/>
              <a:t>Výstup šablony: ucelený blok </a:t>
            </a:r>
            <a:r>
              <a:rPr lang="cs-CZ" sz="1500" dirty="0" smtClean="0"/>
              <a:t>odpolední přípravy (25 569 Kč)</a:t>
            </a:r>
          </a:p>
          <a:p>
            <a:pPr marL="0" indent="0" algn="just">
              <a:buNone/>
            </a:pPr>
            <a:r>
              <a:rPr lang="cs-CZ" sz="1500" dirty="0">
                <a:solidFill>
                  <a:schemeClr val="accent4"/>
                </a:solidFill>
              </a:rPr>
              <a:t>Lze využít i pro speciální třídy v ZŠ </a:t>
            </a:r>
            <a:r>
              <a:rPr lang="cs-CZ" sz="1500" dirty="0" smtClean="0">
                <a:solidFill>
                  <a:schemeClr val="accent4"/>
                </a:solidFill>
              </a:rPr>
              <a:t>Holubova</a:t>
            </a:r>
            <a:endParaRPr lang="cs-CZ" sz="1500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68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Časový harmonogram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364777"/>
            <a:ext cx="7001302" cy="433999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Zveřejnění </a:t>
            </a:r>
            <a:r>
              <a:rPr lang="cs-CZ" b="1" dirty="0">
                <a:solidFill>
                  <a:schemeClr val="accent2"/>
                </a:solidFill>
              </a:rPr>
              <a:t>avíza výzvy: </a:t>
            </a:r>
            <a:r>
              <a:rPr lang="cs-CZ" dirty="0" smtClean="0"/>
              <a:t>7.4.2016, 20.5.2016</a:t>
            </a:r>
          </a:p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Vyhlášení výzvy + začátek příjmu žádostí o podporu: </a:t>
            </a:r>
            <a:r>
              <a:rPr lang="cs-CZ" dirty="0" smtClean="0"/>
              <a:t>23.6.2016</a:t>
            </a:r>
            <a:endParaRPr lang="cs-CZ" dirty="0"/>
          </a:p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Ukončení </a:t>
            </a:r>
            <a:r>
              <a:rPr lang="cs-CZ" b="1" dirty="0">
                <a:solidFill>
                  <a:schemeClr val="accent2"/>
                </a:solidFill>
              </a:rPr>
              <a:t>příjmu žádostí o podporu: </a:t>
            </a:r>
            <a:r>
              <a:rPr lang="cs-CZ" dirty="0" smtClean="0"/>
              <a:t>30.6.2017</a:t>
            </a:r>
          </a:p>
          <a:p>
            <a:pPr algn="just"/>
            <a:r>
              <a:rPr lang="cs-CZ" b="1" dirty="0">
                <a:solidFill>
                  <a:schemeClr val="accent2"/>
                </a:solidFill>
              </a:rPr>
              <a:t>Uznatelnost nákladů: </a:t>
            </a:r>
            <a:r>
              <a:rPr lang="cs-CZ" dirty="0"/>
              <a:t>zahájení fyzické realizace nejdříve 1.8.2016, současně ale </a:t>
            </a:r>
            <a:r>
              <a:rPr lang="cs-CZ" dirty="0" smtClean="0"/>
              <a:t>maximálně </a:t>
            </a:r>
            <a:r>
              <a:rPr lang="cs-CZ" dirty="0"/>
              <a:t>1 měsíc před podáním žádosti o </a:t>
            </a:r>
            <a:r>
              <a:rPr lang="cs-CZ" dirty="0" smtClean="0"/>
              <a:t>podporu</a:t>
            </a:r>
          </a:p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Délka </a:t>
            </a:r>
            <a:r>
              <a:rPr lang="cs-CZ" b="1" dirty="0">
                <a:solidFill>
                  <a:schemeClr val="accent2"/>
                </a:solidFill>
              </a:rPr>
              <a:t>trvání projektu: </a:t>
            </a:r>
            <a:r>
              <a:rPr lang="cs-CZ" dirty="0"/>
              <a:t>24 měsíců</a:t>
            </a:r>
          </a:p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Nejzazší </a:t>
            </a:r>
            <a:r>
              <a:rPr lang="cs-CZ" b="1" dirty="0">
                <a:solidFill>
                  <a:schemeClr val="accent2"/>
                </a:solidFill>
              </a:rPr>
              <a:t>datum pro ukončení fyzické </a:t>
            </a:r>
            <a:r>
              <a:rPr lang="cs-CZ" b="1" dirty="0" smtClean="0">
                <a:solidFill>
                  <a:schemeClr val="accent2"/>
                </a:solidFill>
              </a:rPr>
              <a:t>realizace </a:t>
            </a:r>
            <a:r>
              <a:rPr lang="pl-PL" b="1" dirty="0" smtClean="0">
                <a:solidFill>
                  <a:schemeClr val="accent2"/>
                </a:solidFill>
              </a:rPr>
              <a:t>projektu</a:t>
            </a:r>
            <a:r>
              <a:rPr lang="pl-PL" b="1" dirty="0">
                <a:solidFill>
                  <a:schemeClr val="accent2"/>
                </a:solidFill>
              </a:rPr>
              <a:t>: </a:t>
            </a:r>
            <a:r>
              <a:rPr lang="pl-PL" dirty="0"/>
              <a:t>31.8.2019</a:t>
            </a:r>
          </a:p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Udržitelnost</a:t>
            </a:r>
            <a:r>
              <a:rPr lang="cs-CZ" b="1" dirty="0">
                <a:solidFill>
                  <a:schemeClr val="accent2"/>
                </a:solidFill>
              </a:rPr>
              <a:t>: </a:t>
            </a:r>
            <a:r>
              <a:rPr lang="cs-CZ" dirty="0" smtClean="0"/>
              <a:t>nerelevantní (pouze neinvestiční výdaje)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Druhá vlna šablon: 2018</a:t>
            </a:r>
          </a:p>
          <a:p>
            <a:pPr algn="just"/>
            <a:r>
              <a:rPr lang="cs-CZ" dirty="0" smtClean="0"/>
              <a:t>Třetí vlna šablon: 2020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2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576205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II. Aktivity pro ZŠ – </a:t>
            </a:r>
            <a:br>
              <a:rPr lang="cs-CZ" dirty="0" smtClean="0"/>
            </a:br>
            <a:r>
              <a:rPr lang="cs-CZ" b="1" dirty="0" smtClean="0"/>
              <a:t>SPOLUPRÁCE S RODIČI ŽÁKŮ ZŠ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733266"/>
            <a:ext cx="7001302" cy="397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4.1 Odborně zaměřená tematická setkávání a spolupráce s rodiči žáků ZŠ</a:t>
            </a:r>
          </a:p>
          <a:p>
            <a:pPr marL="0" indent="0" algn="just">
              <a:buNone/>
            </a:pPr>
            <a:r>
              <a:rPr lang="cs-CZ" sz="1500" dirty="0" smtClean="0"/>
              <a:t>12 hod. setkání rodičů v průběhu 10 po sobě jdoucích měsíců (např. 6 setkání po 2 hod.) za účasti externího odborníka (pracovník pedagogicko-psychologické poradny, vysokoškolský pedagog, metodik, apod.) na téma týkající se usnadnění přechodu dětí do ZŠ</a:t>
            </a:r>
          </a:p>
          <a:p>
            <a:pPr marL="0" indent="0" algn="just">
              <a:buNone/>
            </a:pPr>
            <a:r>
              <a:rPr lang="cs-CZ" sz="1500" dirty="0" smtClean="0"/>
              <a:t>1 </a:t>
            </a:r>
            <a:r>
              <a:rPr lang="cs-CZ" sz="1500" dirty="0"/>
              <a:t>hod = 60 </a:t>
            </a:r>
            <a:r>
              <a:rPr lang="cs-CZ" sz="1500" dirty="0" smtClean="0"/>
              <a:t>minut</a:t>
            </a:r>
          </a:p>
          <a:p>
            <a:pPr marL="0" indent="0" algn="just">
              <a:buNone/>
            </a:pPr>
            <a:r>
              <a:rPr lang="cs-CZ" sz="1500" dirty="0" smtClean="0"/>
              <a:t>Skupina </a:t>
            </a:r>
            <a:r>
              <a:rPr lang="cs-CZ" sz="1500" dirty="0"/>
              <a:t>min. 8 rodičů </a:t>
            </a:r>
            <a:endParaRPr lang="cs-CZ" sz="1500" dirty="0" smtClean="0"/>
          </a:p>
          <a:p>
            <a:pPr marL="0" indent="0" algn="just">
              <a:buNone/>
            </a:pPr>
            <a:r>
              <a:rPr lang="cs-CZ" sz="1500" dirty="0" smtClean="0"/>
              <a:t>Výstup </a:t>
            </a:r>
            <a:r>
              <a:rPr lang="cs-CZ" sz="1500" dirty="0"/>
              <a:t>šablony: </a:t>
            </a:r>
            <a:r>
              <a:rPr lang="cs-CZ" sz="1500" dirty="0" smtClean="0"/>
              <a:t>realizovaná dvouhodinová setkání v celkovém rozsahu 12 hod. (22 056Kč)</a:t>
            </a:r>
            <a:endParaRPr lang="cs-CZ" sz="1500" dirty="0"/>
          </a:p>
          <a:p>
            <a:pPr marL="0" indent="0" algn="just">
              <a:buNone/>
            </a:pPr>
            <a:r>
              <a:rPr lang="cs-CZ" sz="1500" dirty="0">
                <a:solidFill>
                  <a:schemeClr val="accent4"/>
                </a:solidFill>
              </a:rPr>
              <a:t>Lze využít i pro speciální třídy v ZŠ </a:t>
            </a:r>
            <a:r>
              <a:rPr lang="cs-CZ" sz="1500" dirty="0" smtClean="0">
                <a:solidFill>
                  <a:schemeClr val="accent4"/>
                </a:solidFill>
              </a:rPr>
              <a:t>Holubova</a:t>
            </a:r>
            <a:endParaRPr lang="cs-CZ" sz="1500" dirty="0">
              <a:solidFill>
                <a:schemeClr val="accent4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33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7672" y="2404534"/>
            <a:ext cx="7014949" cy="1646302"/>
          </a:xfrm>
        </p:spPr>
        <p:txBody>
          <a:bodyPr>
            <a:noAutofit/>
          </a:bodyPr>
          <a:lstStyle/>
          <a:p>
            <a:pPr algn="ctr"/>
            <a:r>
              <a:rPr lang="cs-CZ" b="1" dirty="0" smtClean="0"/>
              <a:t>Příprava žádosti a realizace projektu</a:t>
            </a:r>
            <a:endParaRPr lang="cs-CZ" sz="28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762" y="631606"/>
            <a:ext cx="183803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01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Dotazník MŠMT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/>
          </a:bodyPr>
          <a:lstStyle/>
          <a:p>
            <a:r>
              <a:rPr lang="cs-CZ" dirty="0" smtClean="0"/>
              <a:t>Povinné </a:t>
            </a:r>
            <a:r>
              <a:rPr lang="cs-CZ" dirty="0"/>
              <a:t>vyplnění pro čerpání dotací přes šablony </a:t>
            </a:r>
          </a:p>
          <a:p>
            <a:r>
              <a:rPr lang="cs-CZ" dirty="0" smtClean="0"/>
              <a:t>V </a:t>
            </a:r>
            <a:r>
              <a:rPr lang="cs-CZ" dirty="0"/>
              <a:t>ORP </a:t>
            </a:r>
            <a:r>
              <a:rPr lang="cs-CZ" dirty="0" smtClean="0"/>
              <a:t>Holice vyplnily všechny MŠ I ZŠ </a:t>
            </a:r>
            <a:r>
              <a:rPr lang="cs-CZ" b="1" dirty="0" smtClean="0">
                <a:solidFill>
                  <a:schemeClr val="accent2"/>
                </a:solidFill>
                <a:sym typeface="Wingdings" panose="05000000000000000000" pitchFamily="2" charset="2"/>
              </a:rPr>
              <a:t></a:t>
            </a:r>
          </a:p>
          <a:p>
            <a:endParaRPr lang="cs-CZ" b="1" dirty="0" smtClean="0">
              <a:solidFill>
                <a:schemeClr val="accent2"/>
              </a:solidFill>
              <a:sym typeface="Wingdings" panose="05000000000000000000" pitchFamily="2" charset="2"/>
            </a:endParaRPr>
          </a:p>
          <a:p>
            <a:r>
              <a:rPr lang="cs-CZ" dirty="0"/>
              <a:t>Identifikace potřeb školy</a:t>
            </a:r>
          </a:p>
          <a:p>
            <a:r>
              <a:rPr lang="cs-CZ" dirty="0" smtClean="0"/>
              <a:t>Vyhodnocení </a:t>
            </a:r>
            <a:r>
              <a:rPr lang="cs-CZ" dirty="0"/>
              <a:t>dotazníku a zaslání </a:t>
            </a:r>
            <a:r>
              <a:rPr lang="cs-CZ" dirty="0" smtClean="0"/>
              <a:t>školám v 6/2016</a:t>
            </a:r>
            <a:endParaRPr lang="cs-CZ" dirty="0"/>
          </a:p>
          <a:p>
            <a:r>
              <a:rPr lang="cs-CZ" b="1" dirty="0" smtClean="0">
                <a:solidFill>
                  <a:schemeClr val="accent2"/>
                </a:solidFill>
              </a:rPr>
              <a:t>Určení </a:t>
            </a:r>
            <a:r>
              <a:rPr lang="cs-CZ" b="1" dirty="0">
                <a:solidFill>
                  <a:schemeClr val="accent2"/>
                </a:solidFill>
              </a:rPr>
              <a:t>nejslabší oblasti </a:t>
            </a:r>
            <a:r>
              <a:rPr lang="cs-CZ" b="1" dirty="0" smtClean="0">
                <a:solidFill>
                  <a:schemeClr val="accent2"/>
                </a:solidFill>
              </a:rPr>
              <a:t>k </a:t>
            </a:r>
            <a:r>
              <a:rPr lang="cs-CZ" b="1" dirty="0">
                <a:solidFill>
                  <a:schemeClr val="accent2"/>
                </a:solidFill>
              </a:rPr>
              <a:t>průměru </a:t>
            </a:r>
            <a:r>
              <a:rPr lang="cs-CZ" b="1" dirty="0" smtClean="0">
                <a:solidFill>
                  <a:schemeClr val="accent2"/>
                </a:solidFill>
              </a:rPr>
              <a:t>v </a:t>
            </a:r>
            <a:r>
              <a:rPr lang="cs-CZ" b="1" dirty="0">
                <a:solidFill>
                  <a:schemeClr val="accent2"/>
                </a:solidFill>
              </a:rPr>
              <a:t>ČR – </a:t>
            </a:r>
            <a:r>
              <a:rPr lang="cs-CZ" b="1" dirty="0" smtClean="0">
                <a:solidFill>
                  <a:schemeClr val="accent2"/>
                </a:solidFill>
              </a:rPr>
              <a:t>volba alespoň </a:t>
            </a:r>
            <a:r>
              <a:rPr lang="cs-CZ" b="1" dirty="0">
                <a:solidFill>
                  <a:schemeClr val="accent2"/>
                </a:solidFill>
              </a:rPr>
              <a:t>1 šablony rozvíjející tuto </a:t>
            </a:r>
            <a:r>
              <a:rPr lang="cs-CZ" b="1" dirty="0" smtClean="0">
                <a:solidFill>
                  <a:schemeClr val="accent2"/>
                </a:solidFill>
              </a:rPr>
              <a:t>oblast</a:t>
            </a:r>
          </a:p>
          <a:p>
            <a:endParaRPr lang="cs-CZ" b="1" dirty="0">
              <a:solidFill>
                <a:schemeClr val="accent2"/>
              </a:solidFill>
            </a:endParaRPr>
          </a:p>
          <a:p>
            <a:r>
              <a:rPr lang="pl-PL" dirty="0" smtClean="0"/>
              <a:t>Na </a:t>
            </a:r>
            <a:r>
              <a:rPr lang="pl-PL" dirty="0"/>
              <a:t>závěr projektu evaluace v dotazníku </a:t>
            </a:r>
            <a:r>
              <a:rPr lang="pl-PL" dirty="0" smtClean="0"/>
              <a:t>– </a:t>
            </a:r>
            <a:r>
              <a:rPr lang="cs-CZ" dirty="0" smtClean="0"/>
              <a:t>k </a:t>
            </a:r>
            <a:r>
              <a:rPr lang="cs-CZ" dirty="0"/>
              <a:t>jakým změnám </a:t>
            </a:r>
            <a:r>
              <a:rPr lang="cs-CZ" dirty="0" smtClean="0"/>
              <a:t>došlo díky realizaci projektu</a:t>
            </a:r>
            <a:endParaRPr lang="cs-CZ" b="1" dirty="0" smtClean="0">
              <a:solidFill>
                <a:schemeClr val="accent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70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sestavit projekt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b="1" dirty="0">
                <a:solidFill>
                  <a:schemeClr val="accent2"/>
                </a:solidFill>
              </a:rPr>
              <a:t>Jak zhodnotit časové a administrativní</a:t>
            </a:r>
            <a:r>
              <a:rPr lang="cs-CZ" b="1" dirty="0">
                <a:solidFill>
                  <a:schemeClr val="accent2"/>
                </a:solidFill>
              </a:rPr>
              <a:t> kapacity?</a:t>
            </a:r>
          </a:p>
          <a:p>
            <a:pPr marL="628650" algn="just">
              <a:buFont typeface="Wingdings" panose="05000000000000000000" pitchFamily="2" charset="2"/>
              <a:buChar char="ü"/>
            </a:pPr>
            <a:r>
              <a:rPr lang="cs-CZ" dirty="0"/>
              <a:t>Zvážit objem aktivit, které je škola schopná během 2leté realizace zvládnout</a:t>
            </a:r>
          </a:p>
          <a:p>
            <a:pPr marL="628650" algn="just">
              <a:buFont typeface="Wingdings" panose="05000000000000000000" pitchFamily="2" charset="2"/>
              <a:buChar char="ü"/>
            </a:pPr>
            <a:r>
              <a:rPr lang="cs-CZ" dirty="0"/>
              <a:t>Kvalitní řízení </a:t>
            </a:r>
            <a:r>
              <a:rPr lang="cs-CZ" dirty="0" smtClean="0"/>
              <a:t>projektu – hlavní manažer projektu</a:t>
            </a:r>
            <a:endParaRPr lang="cs-CZ" dirty="0"/>
          </a:p>
          <a:p>
            <a:pPr marL="628650" algn="just">
              <a:buFont typeface="Wingdings" panose="05000000000000000000" pitchFamily="2" charset="2"/>
              <a:buChar char="ü"/>
            </a:pPr>
            <a:r>
              <a:rPr lang="cs-CZ" dirty="0"/>
              <a:t>Výběr dalších pracovníků, kteří se zúčastní projektu</a:t>
            </a:r>
          </a:p>
          <a:p>
            <a:pPr algn="just"/>
            <a:endParaRPr lang="cs-CZ" b="1" dirty="0" smtClean="0">
              <a:solidFill>
                <a:schemeClr val="accent2"/>
              </a:solidFill>
            </a:endParaRPr>
          </a:p>
          <a:p>
            <a:pPr algn="just"/>
            <a:r>
              <a:rPr lang="cs-CZ" dirty="0"/>
              <a:t>Žadatel aktivity nevytváří, žadatel aktivity volí. </a:t>
            </a:r>
            <a:r>
              <a:rPr lang="cs-CZ" b="1" dirty="0">
                <a:solidFill>
                  <a:schemeClr val="accent2"/>
                </a:solidFill>
              </a:rPr>
              <a:t>Aktivita = šablona </a:t>
            </a:r>
          </a:p>
          <a:p>
            <a:pPr algn="just"/>
            <a:r>
              <a:rPr lang="cs-CZ" dirty="0"/>
              <a:t>Žadatel </a:t>
            </a:r>
            <a:r>
              <a:rPr lang="cs-CZ" b="1" dirty="0">
                <a:solidFill>
                  <a:schemeClr val="accent2"/>
                </a:solidFill>
              </a:rPr>
              <a:t>nevytváří položky rozpočtu</a:t>
            </a:r>
            <a:r>
              <a:rPr lang="cs-CZ" dirty="0"/>
              <a:t>, ten je vytvářen </a:t>
            </a:r>
            <a:r>
              <a:rPr lang="cs-CZ" b="1" dirty="0">
                <a:solidFill>
                  <a:schemeClr val="accent2"/>
                </a:solidFill>
              </a:rPr>
              <a:t>sestavením šablon </a:t>
            </a:r>
            <a:endParaRPr lang="cs-CZ" dirty="0">
              <a:solidFill>
                <a:schemeClr val="accent2"/>
              </a:solidFill>
            </a:endParaRPr>
          </a:p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Rozpočet </a:t>
            </a:r>
            <a:r>
              <a:rPr lang="cs-CZ" b="1" dirty="0">
                <a:solidFill>
                  <a:schemeClr val="accent2"/>
                </a:solidFill>
              </a:rPr>
              <a:t>= součet částek zvolených </a:t>
            </a:r>
            <a:r>
              <a:rPr lang="cs-CZ" b="1" dirty="0" smtClean="0">
                <a:solidFill>
                  <a:schemeClr val="accent2"/>
                </a:solidFill>
              </a:rPr>
              <a:t>šablon do </a:t>
            </a:r>
            <a:r>
              <a:rPr lang="cs-CZ" b="1" dirty="0">
                <a:solidFill>
                  <a:schemeClr val="accent2"/>
                </a:solidFill>
              </a:rPr>
              <a:t>maximální výše dané </a:t>
            </a:r>
            <a:r>
              <a:rPr lang="cs-CZ" b="1" dirty="0" smtClean="0">
                <a:solidFill>
                  <a:schemeClr val="accent2"/>
                </a:solidFill>
              </a:rPr>
              <a:t>výpočtem </a:t>
            </a:r>
            <a:r>
              <a:rPr lang="cs-CZ" dirty="0"/>
              <a:t>(Maximum = 200 000 Kč + </a:t>
            </a:r>
            <a:r>
              <a:rPr lang="cs-CZ" dirty="0" smtClean="0"/>
              <a:t>2 200 </a:t>
            </a:r>
            <a:r>
              <a:rPr lang="cs-CZ" dirty="0"/>
              <a:t>Kč na </a:t>
            </a:r>
            <a:r>
              <a:rPr lang="cs-CZ" dirty="0" smtClean="0"/>
              <a:t>dítě/žáka)</a:t>
            </a:r>
          </a:p>
          <a:p>
            <a:pPr algn="just"/>
            <a:r>
              <a:rPr lang="cs-CZ" b="1" dirty="0">
                <a:solidFill>
                  <a:schemeClr val="accent2"/>
                </a:solidFill>
              </a:rPr>
              <a:t>MŠMT </a:t>
            </a:r>
            <a:r>
              <a:rPr lang="cs-CZ" b="1" dirty="0" smtClean="0">
                <a:solidFill>
                  <a:schemeClr val="accent2"/>
                </a:solidFill>
              </a:rPr>
              <a:t>vytvořilo </a:t>
            </a:r>
            <a:r>
              <a:rPr lang="cs-CZ" b="1" dirty="0">
                <a:solidFill>
                  <a:schemeClr val="accent2"/>
                </a:solidFill>
              </a:rPr>
              <a:t>kalkulačku, která škole spočítá limity </a:t>
            </a:r>
            <a:r>
              <a:rPr lang="cs-CZ" b="1" dirty="0" smtClean="0">
                <a:solidFill>
                  <a:schemeClr val="accent2"/>
                </a:solidFill>
              </a:rPr>
              <a:t>indikátorů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04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Způsobilost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/>
          </a:bodyPr>
          <a:lstStyle/>
          <a:p>
            <a:r>
              <a:rPr lang="cs-CZ" dirty="0" smtClean="0"/>
              <a:t>Částky </a:t>
            </a:r>
            <a:r>
              <a:rPr lang="cs-CZ" dirty="0"/>
              <a:t>jednotlivých šablon jsou </a:t>
            </a:r>
            <a:r>
              <a:rPr lang="cs-CZ" dirty="0" smtClean="0"/>
              <a:t>stanoveny </a:t>
            </a:r>
            <a:r>
              <a:rPr lang="pl-PL" dirty="0" smtClean="0"/>
              <a:t>na </a:t>
            </a:r>
            <a:r>
              <a:rPr lang="pl-PL" dirty="0"/>
              <a:t>základě průzkumu trhu a komunikací s EK</a:t>
            </a:r>
          </a:p>
          <a:p>
            <a:r>
              <a:rPr lang="cs-CZ" dirty="0" smtClean="0"/>
              <a:t>Výdaj </a:t>
            </a:r>
            <a:r>
              <a:rPr lang="cs-CZ" dirty="0"/>
              <a:t>je způsobilý, je-li doložen a schválen výstup</a:t>
            </a:r>
          </a:p>
          <a:p>
            <a:r>
              <a:rPr lang="cs-CZ" dirty="0" smtClean="0"/>
              <a:t>Rozložení </a:t>
            </a:r>
            <a:r>
              <a:rPr lang="cs-CZ" dirty="0"/>
              <a:t>dotace na jednotlivé druhy </a:t>
            </a:r>
            <a:r>
              <a:rPr lang="cs-CZ" dirty="0" smtClean="0"/>
              <a:t>výdajů a </a:t>
            </a:r>
            <a:r>
              <a:rPr lang="cs-CZ" dirty="0"/>
              <a:t>jejich výše je v kompetenci ředitele školy</a:t>
            </a:r>
          </a:p>
          <a:p>
            <a:r>
              <a:rPr lang="pt-BR" dirty="0" smtClean="0"/>
              <a:t>Podpora </a:t>
            </a:r>
            <a:r>
              <a:rPr lang="pt-BR" dirty="0"/>
              <a:t>bude poskytnuta formou </a:t>
            </a:r>
            <a:r>
              <a:rPr lang="pt-BR" dirty="0" smtClean="0"/>
              <a:t>neinvestiční</a:t>
            </a:r>
            <a:r>
              <a:rPr lang="cs-CZ" dirty="0" smtClean="0"/>
              <a:t> dotace</a:t>
            </a:r>
            <a:endParaRPr lang="cs-CZ" dirty="0"/>
          </a:p>
          <a:p>
            <a:r>
              <a:rPr lang="cs-CZ" b="1" dirty="0" smtClean="0">
                <a:solidFill>
                  <a:schemeClr val="accent2"/>
                </a:solidFill>
              </a:rPr>
              <a:t>Konkrétní výdaje </a:t>
            </a:r>
            <a:r>
              <a:rPr lang="cs-CZ" b="1" dirty="0">
                <a:solidFill>
                  <a:schemeClr val="accent2"/>
                </a:solidFill>
              </a:rPr>
              <a:t>se nevykazují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8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a schvalování 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815152"/>
            <a:ext cx="7001302" cy="3889613"/>
          </a:xfrm>
        </p:spPr>
        <p:txBody>
          <a:bodyPr>
            <a:normAutofit/>
          </a:bodyPr>
          <a:lstStyle/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Proces </a:t>
            </a:r>
            <a:r>
              <a:rPr lang="cs-CZ" b="1" dirty="0">
                <a:solidFill>
                  <a:schemeClr val="accent2"/>
                </a:solidFill>
              </a:rPr>
              <a:t>schvalování: </a:t>
            </a:r>
            <a:r>
              <a:rPr lang="cs-CZ" dirty="0"/>
              <a:t>od podání žádosti v IS KP14+ do vydání právního </a:t>
            </a:r>
            <a:r>
              <a:rPr lang="cs-CZ" dirty="0" smtClean="0"/>
              <a:t>aktu - </a:t>
            </a:r>
            <a:r>
              <a:rPr lang="cs-CZ" b="1" dirty="0" smtClean="0">
                <a:solidFill>
                  <a:schemeClr val="accent2"/>
                </a:solidFill>
              </a:rPr>
              <a:t>nejdéle </a:t>
            </a:r>
            <a:r>
              <a:rPr lang="cs-CZ" b="1" dirty="0">
                <a:solidFill>
                  <a:schemeClr val="accent2"/>
                </a:solidFill>
              </a:rPr>
              <a:t>5 měsíců </a:t>
            </a:r>
          </a:p>
          <a:p>
            <a:pPr algn="just"/>
            <a:r>
              <a:rPr lang="it-IT" b="1" dirty="0" smtClean="0">
                <a:solidFill>
                  <a:schemeClr val="accent2"/>
                </a:solidFill>
              </a:rPr>
              <a:t>Kontrola </a:t>
            </a:r>
            <a:r>
              <a:rPr lang="it-IT" b="1" dirty="0">
                <a:solidFill>
                  <a:schemeClr val="accent2"/>
                </a:solidFill>
              </a:rPr>
              <a:t>přijatelnosti a formalit </a:t>
            </a:r>
            <a:r>
              <a:rPr lang="it-IT" dirty="0"/>
              <a:t>= 30 </a:t>
            </a:r>
            <a:r>
              <a:rPr lang="cs-CZ" dirty="0" smtClean="0"/>
              <a:t>pracovních dnů</a:t>
            </a:r>
            <a:endParaRPr lang="it-IT" dirty="0"/>
          </a:p>
          <a:p>
            <a:pPr marL="723900" indent="-368300" algn="just">
              <a:buFont typeface="Wingdings" panose="05000000000000000000" pitchFamily="2" charset="2"/>
              <a:buChar char="ü"/>
            </a:pPr>
            <a:r>
              <a:rPr lang="cs-CZ" dirty="0" smtClean="0"/>
              <a:t>formální </a:t>
            </a:r>
            <a:r>
              <a:rPr lang="cs-CZ" dirty="0"/>
              <a:t>= opravitelné, </a:t>
            </a:r>
            <a:endParaRPr lang="cs-CZ" dirty="0" smtClean="0"/>
          </a:p>
          <a:p>
            <a:pPr marL="723900" indent="-368300" algn="just">
              <a:buFont typeface="Wingdings" panose="05000000000000000000" pitchFamily="2" charset="2"/>
              <a:buChar char="ü"/>
            </a:pPr>
            <a:r>
              <a:rPr lang="cs-CZ" dirty="0" smtClean="0"/>
              <a:t>přijatelnost </a:t>
            </a:r>
            <a:r>
              <a:rPr lang="cs-CZ" dirty="0"/>
              <a:t>= neopravitelné </a:t>
            </a:r>
            <a:endParaRPr lang="cs-CZ" dirty="0" smtClean="0"/>
          </a:p>
          <a:p>
            <a:pPr algn="just"/>
            <a:r>
              <a:rPr lang="cs-CZ" dirty="0"/>
              <a:t>N</a:t>
            </a:r>
            <a:r>
              <a:rPr lang="cs-CZ" dirty="0" smtClean="0"/>
              <a:t>egociace </a:t>
            </a:r>
            <a:r>
              <a:rPr lang="cs-CZ" dirty="0"/>
              <a:t>+ </a:t>
            </a:r>
            <a:r>
              <a:rPr lang="cs-CZ" b="1" dirty="0">
                <a:solidFill>
                  <a:schemeClr val="accent2"/>
                </a:solidFill>
              </a:rPr>
              <a:t>kompletace podkladů pro vydání právního aktu </a:t>
            </a:r>
            <a:r>
              <a:rPr lang="cs-CZ" dirty="0" smtClean="0"/>
              <a:t>o poskytnutí/převodu </a:t>
            </a:r>
            <a:r>
              <a:rPr lang="cs-CZ" dirty="0"/>
              <a:t>podpory </a:t>
            </a:r>
            <a:r>
              <a:rPr lang="cs-CZ" dirty="0" smtClean="0"/>
              <a:t> = 15 pracovních dnů</a:t>
            </a:r>
          </a:p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Vydání právního aktu </a:t>
            </a:r>
            <a:r>
              <a:rPr lang="cs-CZ" b="1" dirty="0">
                <a:solidFill>
                  <a:schemeClr val="accent2"/>
                </a:solidFill>
              </a:rPr>
              <a:t>o poskytnutí/převodu podpory </a:t>
            </a:r>
            <a:r>
              <a:rPr lang="cs-CZ" dirty="0"/>
              <a:t>= 40 </a:t>
            </a:r>
            <a:r>
              <a:rPr lang="cs-CZ" dirty="0" smtClean="0"/>
              <a:t>pracovních dnů 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84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404883"/>
            <a:ext cx="6347713" cy="1320800"/>
          </a:xfrm>
        </p:spPr>
        <p:txBody>
          <a:bodyPr/>
          <a:lstStyle/>
          <a:p>
            <a:r>
              <a:rPr lang="cs-CZ" dirty="0" smtClean="0"/>
              <a:t>Podání žádosti o podporu – </a:t>
            </a:r>
            <a:r>
              <a:rPr lang="cs-CZ" sz="4000" dirty="0" smtClean="0"/>
              <a:t>Portál IS KP 14+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b="1" dirty="0" smtClean="0">
                <a:hlinkClick r:id="rId2"/>
              </a:rPr>
              <a:t>https</a:t>
            </a:r>
            <a:r>
              <a:rPr lang="nl-NL" b="1" dirty="0">
                <a:hlinkClick r:id="rId2"/>
              </a:rPr>
              <a:t>://mseu.mssf.cz</a:t>
            </a:r>
            <a:r>
              <a:rPr lang="nl-NL" b="1" dirty="0" smtClean="0">
                <a:hlinkClick r:id="rId2"/>
              </a:rPr>
              <a:t>/</a:t>
            </a:r>
            <a:endParaRPr lang="cs-CZ" b="1" dirty="0" smtClean="0"/>
          </a:p>
          <a:p>
            <a:pPr algn="just"/>
            <a:r>
              <a:rPr lang="cs-CZ" altLang="cs-CZ" sz="1700" dirty="0"/>
              <a:t>P</a:t>
            </a:r>
            <a:r>
              <a:rPr lang="cs-CZ" altLang="cs-CZ" sz="1700" dirty="0" smtClean="0"/>
              <a:t>ro </a:t>
            </a:r>
            <a:r>
              <a:rPr lang="cs-CZ" altLang="cs-CZ" sz="1700" dirty="0"/>
              <a:t>korektní fungování aplikace je nezbytně nutné dodržovat systémové požadavky, které naleznete na úvodní stránce aplikace pod záložkou HW a SW </a:t>
            </a:r>
            <a:r>
              <a:rPr lang="cs-CZ" altLang="cs-CZ" sz="1700" dirty="0" smtClean="0"/>
              <a:t>požadavky:</a:t>
            </a:r>
            <a:endParaRPr lang="cs-CZ" altLang="cs-CZ" sz="1700" dirty="0"/>
          </a:p>
          <a:p>
            <a:pPr marL="692150" lvl="3" indent="-342900" algn="just">
              <a:buFont typeface="Wingdings" panose="05000000000000000000" pitchFamily="2" charset="2"/>
              <a:buChar char="ü"/>
            </a:pPr>
            <a:r>
              <a:rPr lang="cs-CZ" altLang="cs-CZ" sz="1700" dirty="0"/>
              <a:t>Doporučené </a:t>
            </a:r>
            <a:r>
              <a:rPr lang="cs-CZ" altLang="cs-CZ" sz="1700" dirty="0" smtClean="0"/>
              <a:t>prohlížeče - </a:t>
            </a:r>
            <a:r>
              <a:rPr lang="fr-FR" sz="1700" dirty="0">
                <a:solidFill>
                  <a:schemeClr val="accent2"/>
                </a:solidFill>
              </a:rPr>
              <a:t>Internet </a:t>
            </a:r>
            <a:r>
              <a:rPr lang="fr-FR" sz="1700" dirty="0" smtClean="0">
                <a:solidFill>
                  <a:schemeClr val="accent2"/>
                </a:solidFill>
              </a:rPr>
              <a:t>Explorer</a:t>
            </a:r>
            <a:r>
              <a:rPr lang="cs-CZ" sz="1700" dirty="0" smtClean="0">
                <a:solidFill>
                  <a:schemeClr val="accent2"/>
                </a:solidFill>
              </a:rPr>
              <a:t>, </a:t>
            </a:r>
            <a:r>
              <a:rPr lang="fr-FR" sz="1700" dirty="0" smtClean="0">
                <a:solidFill>
                  <a:schemeClr val="accent2"/>
                </a:solidFill>
              </a:rPr>
              <a:t>Mozilla Firefox</a:t>
            </a:r>
            <a:endParaRPr lang="cs-CZ" sz="1700" dirty="0" smtClean="0">
              <a:solidFill>
                <a:schemeClr val="accent2"/>
              </a:solidFill>
            </a:endParaRPr>
          </a:p>
          <a:p>
            <a:pPr marL="692150" lvl="3" indent="-342900" algn="just">
              <a:buFont typeface="Wingdings" panose="05000000000000000000" pitchFamily="2" charset="2"/>
              <a:buChar char="ü"/>
            </a:pPr>
            <a:r>
              <a:rPr lang="cs-CZ" altLang="cs-CZ" sz="1700" dirty="0" smtClean="0"/>
              <a:t>Doplňkové aplikace – </a:t>
            </a:r>
            <a:r>
              <a:rPr lang="cs-CZ" sz="1700" dirty="0"/>
              <a:t>v internetovém prohlížeči </a:t>
            </a:r>
            <a:r>
              <a:rPr lang="cs-CZ" sz="1700" dirty="0">
                <a:solidFill>
                  <a:schemeClr val="accent2"/>
                </a:solidFill>
              </a:rPr>
              <a:t>zapnutý </a:t>
            </a:r>
            <a:r>
              <a:rPr lang="cs-CZ" sz="1700" dirty="0" err="1" smtClean="0">
                <a:solidFill>
                  <a:schemeClr val="accent2"/>
                </a:solidFill>
              </a:rPr>
              <a:t>JavaScript</a:t>
            </a:r>
            <a:r>
              <a:rPr lang="cs-CZ" sz="1700" dirty="0" smtClean="0">
                <a:solidFill>
                  <a:schemeClr val="accent2"/>
                </a:solidFill>
              </a:rPr>
              <a:t>, </a:t>
            </a:r>
            <a:r>
              <a:rPr lang="cs-CZ" sz="1700" dirty="0"/>
              <a:t>pro podepsání žádosti o podporu je nutné mít nainstalován </a:t>
            </a:r>
            <a:r>
              <a:rPr lang="cs-CZ" sz="1700" dirty="0" err="1"/>
              <a:t>plugin</a:t>
            </a:r>
            <a:r>
              <a:rPr lang="cs-CZ" sz="1700" dirty="0"/>
              <a:t> </a:t>
            </a:r>
            <a:r>
              <a:rPr lang="cs-CZ" sz="1700" dirty="0" smtClean="0">
                <a:solidFill>
                  <a:schemeClr val="accent2"/>
                </a:solidFill>
              </a:rPr>
              <a:t>MS </a:t>
            </a:r>
            <a:r>
              <a:rPr lang="cs-CZ" sz="1700" dirty="0" err="1" smtClean="0">
                <a:solidFill>
                  <a:schemeClr val="accent2"/>
                </a:solidFill>
              </a:rPr>
              <a:t>Silverlight</a:t>
            </a:r>
            <a:r>
              <a:rPr lang="cs-CZ" sz="1700" dirty="0" smtClean="0">
                <a:solidFill>
                  <a:schemeClr val="accent2"/>
                </a:solidFill>
              </a:rPr>
              <a:t> </a:t>
            </a:r>
            <a:r>
              <a:rPr lang="cs-CZ" sz="1700" dirty="0"/>
              <a:t> (</a:t>
            </a:r>
            <a:r>
              <a:rPr lang="cs-CZ" sz="1700" dirty="0">
                <a:hlinkClick r:id="rId3"/>
              </a:rPr>
              <a:t>http://</a:t>
            </a:r>
            <a:r>
              <a:rPr lang="cs-CZ" sz="1700" dirty="0" smtClean="0">
                <a:hlinkClick r:id="rId3"/>
              </a:rPr>
              <a:t>www.microsoft.com/</a:t>
            </a:r>
            <a:r>
              <a:rPr lang="cs-CZ" sz="1700" dirty="0" err="1" smtClean="0">
                <a:hlinkClick r:id="rId3"/>
              </a:rPr>
              <a:t>getsilverlight</a:t>
            </a:r>
            <a:r>
              <a:rPr lang="cs-CZ" sz="1700" dirty="0" smtClean="0">
                <a:hlinkClick r:id="rId3"/>
              </a:rPr>
              <a:t>/</a:t>
            </a:r>
            <a:r>
              <a:rPr lang="cs-CZ" sz="1700" dirty="0" err="1" smtClean="0">
                <a:hlinkClick r:id="rId3"/>
              </a:rPr>
              <a:t>Get-Started</a:t>
            </a:r>
            <a:r>
              <a:rPr lang="cs-CZ" sz="1700" dirty="0" smtClean="0">
                <a:hlinkClick r:id="rId3"/>
              </a:rPr>
              <a:t>/</a:t>
            </a:r>
            <a:r>
              <a:rPr lang="cs-CZ" sz="1700" dirty="0" err="1" smtClean="0">
                <a:hlinkClick r:id="rId3"/>
              </a:rPr>
              <a:t>Install</a:t>
            </a:r>
            <a:r>
              <a:rPr lang="cs-CZ" sz="1700" dirty="0" smtClean="0">
                <a:hlinkClick r:id="rId3"/>
              </a:rPr>
              <a:t>/Default.aspx</a:t>
            </a:r>
            <a:r>
              <a:rPr lang="cs-CZ" sz="1700" dirty="0" smtClean="0"/>
              <a:t>) </a:t>
            </a:r>
            <a:endParaRPr lang="cs-CZ" sz="1700" dirty="0" smtClean="0">
              <a:solidFill>
                <a:schemeClr val="accent2"/>
              </a:solidFill>
            </a:endParaRPr>
          </a:p>
          <a:p>
            <a:r>
              <a:rPr lang="cs-CZ" sz="1700" dirty="0" smtClean="0">
                <a:solidFill>
                  <a:schemeClr val="accent2"/>
                </a:solidFill>
              </a:rPr>
              <a:t>Další požadavky – </a:t>
            </a:r>
            <a:r>
              <a:rPr lang="cs-CZ" sz="1700" dirty="0"/>
              <a:t>m</a:t>
            </a:r>
            <a:r>
              <a:rPr lang="cs-CZ" sz="1700" dirty="0" smtClean="0"/>
              <a:t>in. </a:t>
            </a:r>
            <a:r>
              <a:rPr lang="cs-CZ" sz="1700" dirty="0"/>
              <a:t>rozlišení monitoru 1366 x 768 </a:t>
            </a:r>
            <a:r>
              <a:rPr lang="cs-CZ" sz="1700" dirty="0" smtClean="0"/>
              <a:t>bodů,</a:t>
            </a:r>
          </a:p>
          <a:p>
            <a:r>
              <a:rPr lang="cs-CZ" altLang="cs-CZ" sz="1700" dirty="0" smtClean="0">
                <a:solidFill>
                  <a:schemeClr val="accent2"/>
                </a:solidFill>
              </a:rPr>
              <a:t>Test </a:t>
            </a:r>
            <a:r>
              <a:rPr lang="cs-CZ" altLang="cs-CZ" sz="1700" dirty="0">
                <a:solidFill>
                  <a:schemeClr val="accent2"/>
                </a:solidFill>
              </a:rPr>
              <a:t>kompatibility </a:t>
            </a:r>
            <a:r>
              <a:rPr lang="cs-CZ" altLang="cs-CZ" sz="1700" dirty="0" smtClean="0">
                <a:solidFill>
                  <a:schemeClr val="accent2"/>
                </a:solidFill>
              </a:rPr>
              <a:t>počítače</a:t>
            </a:r>
            <a:r>
              <a:rPr lang="cs-CZ" altLang="cs-CZ" sz="1700" dirty="0">
                <a:solidFill>
                  <a:schemeClr val="accent2"/>
                </a:solidFill>
              </a:rPr>
              <a:t> </a:t>
            </a:r>
            <a:r>
              <a:rPr lang="cs-CZ" altLang="cs-CZ" sz="1700" dirty="0" smtClean="0"/>
              <a:t>- </a:t>
            </a:r>
            <a:r>
              <a:rPr lang="cs-CZ" altLang="cs-CZ" sz="1700" dirty="0" smtClean="0">
                <a:hlinkClick r:id="rId4"/>
              </a:rPr>
              <a:t>https</a:t>
            </a:r>
            <a:r>
              <a:rPr lang="cs-CZ" altLang="cs-CZ" sz="1700" dirty="0">
                <a:hlinkClick r:id="rId4"/>
              </a:rPr>
              <a:t>://</a:t>
            </a:r>
            <a:r>
              <a:rPr lang="cs-CZ" altLang="cs-CZ" sz="1700" dirty="0" smtClean="0">
                <a:hlinkClick r:id="rId4"/>
              </a:rPr>
              <a:t>www.mssf.cz/testapp/check_client.aspx</a:t>
            </a:r>
            <a:r>
              <a:rPr lang="cs-CZ" altLang="cs-CZ" sz="1700" dirty="0" smtClean="0"/>
              <a:t> </a:t>
            </a:r>
            <a:endParaRPr lang="cs-CZ" altLang="cs-CZ" sz="1700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77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404883"/>
            <a:ext cx="6347713" cy="1320800"/>
          </a:xfrm>
        </p:spPr>
        <p:txBody>
          <a:bodyPr/>
          <a:lstStyle/>
          <a:p>
            <a:r>
              <a:rPr lang="cs-CZ" dirty="0" smtClean="0"/>
              <a:t>Podání žádosti o podporu – </a:t>
            </a:r>
            <a:r>
              <a:rPr lang="cs-CZ" b="1" dirty="0" smtClean="0"/>
              <a:t>Portál IS KP 14+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Autofit/>
          </a:bodyPr>
          <a:lstStyle/>
          <a:p>
            <a:pPr algn="just"/>
            <a:r>
              <a:rPr lang="cs-CZ" sz="1400" dirty="0" smtClean="0"/>
              <a:t>Veškerá </a:t>
            </a:r>
            <a:r>
              <a:rPr lang="cs-CZ" sz="1400" dirty="0"/>
              <a:t>komunikace probíhá prostřednictvím </a:t>
            </a:r>
            <a:r>
              <a:rPr lang="cs-CZ" sz="1400" dirty="0" smtClean="0"/>
              <a:t>aplikace:</a:t>
            </a:r>
          </a:p>
          <a:p>
            <a:pPr marL="725488" algn="just">
              <a:buFont typeface="Wingdings" panose="05000000000000000000" pitchFamily="2" charset="2"/>
              <a:buChar char="ü"/>
            </a:pPr>
            <a:r>
              <a:rPr lang="cs-CZ" sz="1400" dirty="0" smtClean="0"/>
              <a:t>Podání žádosti o podporu, žádosti o přezkum rozhodnutí, žádosti o změnu, zpráv o realizaci projektu</a:t>
            </a:r>
          </a:p>
          <a:p>
            <a:pPr marL="725488" algn="just">
              <a:buFont typeface="Wingdings" panose="05000000000000000000" pitchFamily="2" charset="2"/>
              <a:buChar char="ü"/>
            </a:pPr>
            <a:r>
              <a:rPr lang="cs-CZ" sz="1400" dirty="0" smtClean="0"/>
              <a:t>Depeše </a:t>
            </a:r>
            <a:r>
              <a:rPr lang="cs-CZ" sz="1400" dirty="0"/>
              <a:t>– komunikace v rámci týmu, </a:t>
            </a:r>
            <a:r>
              <a:rPr lang="cs-CZ" sz="1400" dirty="0" smtClean="0"/>
              <a:t>s </a:t>
            </a:r>
            <a:r>
              <a:rPr lang="cs-CZ" sz="1400" dirty="0"/>
              <a:t>poskytovatelem podpory, technickou </a:t>
            </a:r>
            <a:r>
              <a:rPr lang="cs-CZ" sz="1400" dirty="0" smtClean="0"/>
              <a:t>podporou</a:t>
            </a:r>
          </a:p>
          <a:p>
            <a:pPr marL="725488" algn="just">
              <a:buFont typeface="Wingdings" panose="05000000000000000000" pitchFamily="2" charset="2"/>
              <a:buChar char="ü"/>
            </a:pPr>
            <a:r>
              <a:rPr lang="cs-CZ" sz="1400" dirty="0" smtClean="0"/>
              <a:t>Upozornění </a:t>
            </a:r>
            <a:r>
              <a:rPr lang="cs-CZ" sz="1400" dirty="0"/>
              <a:t>– informace pro všechny uživatele – odstávky, změny v </a:t>
            </a:r>
            <a:r>
              <a:rPr lang="cs-CZ" sz="1400" dirty="0" smtClean="0"/>
              <a:t>aplikaci</a:t>
            </a:r>
          </a:p>
          <a:p>
            <a:pPr marL="725488" algn="just">
              <a:buFont typeface="Wingdings" panose="05000000000000000000" pitchFamily="2" charset="2"/>
              <a:buChar char="ü"/>
            </a:pPr>
            <a:r>
              <a:rPr lang="cs-CZ" sz="1400" dirty="0" smtClean="0"/>
              <a:t>Notifikace </a:t>
            </a:r>
            <a:r>
              <a:rPr lang="cs-CZ" sz="1400" dirty="0"/>
              <a:t>– zasílání upozornění na </a:t>
            </a:r>
            <a:r>
              <a:rPr lang="cs-CZ" sz="1400" dirty="0" smtClean="0"/>
              <a:t>e-mail nebo telefon.</a:t>
            </a:r>
          </a:p>
          <a:p>
            <a:pPr algn="just"/>
            <a:endParaRPr lang="cs-CZ" sz="1000" dirty="0" smtClean="0"/>
          </a:p>
          <a:p>
            <a:pPr algn="just"/>
            <a:r>
              <a:rPr lang="cs-CZ" sz="1400" dirty="0" smtClean="0"/>
              <a:t>Příručky </a:t>
            </a:r>
            <a:r>
              <a:rPr lang="cs-CZ" sz="1400" dirty="0"/>
              <a:t>ŘO – podání žádosti o podporu v IS KP14+</a:t>
            </a: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cs-CZ" sz="1400" dirty="0"/>
              <a:t>Je součástí dokumentace k výzvě; veškeré další materiály k monitorovacímu systému </a:t>
            </a:r>
            <a:r>
              <a:rPr lang="cs-CZ" sz="1400" dirty="0">
                <a:hlinkClick r:id="rId2"/>
              </a:rPr>
              <a:t>http://</a:t>
            </a:r>
            <a:r>
              <a:rPr lang="cs-CZ" sz="1400" dirty="0" smtClean="0">
                <a:hlinkClick r:id="rId2"/>
              </a:rPr>
              <a:t>www.msmt.cz/strukturalni-fondy-1/monitorovaci-system-2014</a:t>
            </a:r>
            <a:r>
              <a:rPr lang="cs-CZ" sz="14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cs-CZ" sz="1400" dirty="0" smtClean="0"/>
              <a:t>Portál </a:t>
            </a:r>
            <a:r>
              <a:rPr lang="cs-CZ" sz="1400" dirty="0"/>
              <a:t>ESIF – edukační </a:t>
            </a:r>
            <a:r>
              <a:rPr lang="cs-CZ" sz="1400" dirty="0" smtClean="0"/>
              <a:t>videa: </a:t>
            </a:r>
            <a:r>
              <a:rPr lang="cs-CZ" sz="1400" dirty="0" smtClean="0">
                <a:hlinkClick r:id="rId3"/>
              </a:rPr>
              <a:t>http</a:t>
            </a:r>
            <a:r>
              <a:rPr lang="cs-CZ" sz="1400" dirty="0">
                <a:hlinkClick r:id="rId3"/>
              </a:rPr>
              <a:t>://</a:t>
            </a:r>
            <a:r>
              <a:rPr lang="cs-CZ" sz="1400" dirty="0" smtClean="0">
                <a:hlinkClick r:id="rId3"/>
              </a:rPr>
              <a:t>dotaceeu.cz/cs/Jak-na-projekt/Elektronicka-zadost/Edukacni-videa</a:t>
            </a:r>
            <a:endParaRPr lang="cs-CZ" sz="1400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11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404883"/>
            <a:ext cx="6347713" cy="1320800"/>
          </a:xfrm>
        </p:spPr>
        <p:txBody>
          <a:bodyPr/>
          <a:lstStyle/>
          <a:p>
            <a:r>
              <a:rPr lang="cs-CZ" dirty="0" smtClean="0"/>
              <a:t>Podání žádosti o podporu – </a:t>
            </a:r>
            <a:r>
              <a:rPr lang="cs-CZ" b="1" dirty="0" smtClean="0"/>
              <a:t>Elektronický podpis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b="1" u="sng" dirty="0" smtClean="0">
                <a:solidFill>
                  <a:schemeClr val="accent2"/>
                </a:solidFill>
              </a:rPr>
              <a:t>Kvalifikovaný osobní certifikát</a:t>
            </a:r>
            <a:endParaRPr lang="cs-CZ" b="1" u="sng" dirty="0">
              <a:solidFill>
                <a:schemeClr val="accent2"/>
              </a:solidFill>
            </a:endParaRPr>
          </a:p>
          <a:p>
            <a:pPr algn="just"/>
            <a:r>
              <a:rPr lang="cs-CZ" sz="1400" dirty="0"/>
              <a:t>V</a:t>
            </a:r>
            <a:r>
              <a:rPr lang="cs-CZ" sz="1400" dirty="0" smtClean="0"/>
              <a:t>šechny </a:t>
            </a:r>
            <a:r>
              <a:rPr lang="cs-CZ" sz="1400" dirty="0"/>
              <a:t>formuláře v aplikaci </a:t>
            </a:r>
            <a:r>
              <a:rPr lang="cs-CZ" sz="1400" dirty="0" smtClean="0"/>
              <a:t>musí být vždy podepsány </a:t>
            </a:r>
            <a:r>
              <a:rPr lang="cs-CZ" sz="1400" dirty="0"/>
              <a:t>kvalifikovaným certifikátem (žádost o </a:t>
            </a:r>
            <a:r>
              <a:rPr lang="cs-CZ" sz="1400" dirty="0" smtClean="0"/>
              <a:t>podporu, zpráva </a:t>
            </a:r>
            <a:r>
              <a:rPr lang="cs-CZ" sz="1400" dirty="0"/>
              <a:t>o realizaci, žádost o platbu</a:t>
            </a:r>
            <a:r>
              <a:rPr lang="cs-CZ" sz="1400" dirty="0" smtClean="0"/>
              <a:t>,…);</a:t>
            </a:r>
          </a:p>
          <a:p>
            <a:pPr algn="just"/>
            <a:r>
              <a:rPr lang="cs-CZ" sz="1400" dirty="0"/>
              <a:t>Vlastnosti certifikátu:</a:t>
            </a:r>
          </a:p>
          <a:p>
            <a:pPr marL="633413" lvl="1" algn="just">
              <a:buFont typeface="Wingdings" panose="05000000000000000000" pitchFamily="2" charset="2"/>
              <a:buChar char="ü"/>
              <a:defRPr/>
            </a:pPr>
            <a:r>
              <a:rPr lang="cs-CZ" sz="1400" dirty="0"/>
              <a:t>Kvalifikovaný certifikát.</a:t>
            </a:r>
          </a:p>
          <a:p>
            <a:pPr marL="633413" lvl="1" algn="just">
              <a:buFont typeface="Wingdings" panose="05000000000000000000" pitchFamily="2" charset="2"/>
              <a:buChar char="ü"/>
              <a:defRPr/>
            </a:pPr>
            <a:r>
              <a:rPr lang="cs-CZ" sz="1400" dirty="0"/>
              <a:t>Certifikát musí být určen pro elektronické podepisování </a:t>
            </a:r>
            <a:r>
              <a:rPr lang="cs-CZ" sz="1400" dirty="0" smtClean="0"/>
              <a:t>dokumentů</a:t>
            </a:r>
            <a:r>
              <a:rPr lang="cs-CZ" sz="1400" dirty="0"/>
              <a:t>.</a:t>
            </a:r>
          </a:p>
          <a:p>
            <a:pPr marL="633413" lvl="1" algn="just">
              <a:buFont typeface="Wingdings" panose="05000000000000000000" pitchFamily="2" charset="2"/>
              <a:buChar char="ü"/>
              <a:defRPr/>
            </a:pPr>
            <a:r>
              <a:rPr lang="cs-CZ" sz="1400" dirty="0"/>
              <a:t>Certifikát obsahuje privátním klíč.</a:t>
            </a:r>
          </a:p>
          <a:p>
            <a:pPr marL="633413" lvl="1" algn="just">
              <a:buFont typeface="Wingdings" panose="05000000000000000000" pitchFamily="2" charset="2"/>
              <a:buChar char="ü"/>
              <a:defRPr/>
            </a:pPr>
            <a:r>
              <a:rPr lang="cs-CZ" sz="1400" dirty="0"/>
              <a:t>Aktuální platnost</a:t>
            </a:r>
            <a:r>
              <a:rPr lang="cs-CZ" sz="1400" dirty="0" smtClean="0"/>
              <a:t>.</a:t>
            </a:r>
          </a:p>
          <a:p>
            <a:pPr algn="just"/>
            <a:r>
              <a:rPr lang="cs-CZ" sz="1400" dirty="0" smtClean="0"/>
              <a:t>Poskytovatelem je např. Česká pošta - </a:t>
            </a:r>
            <a:r>
              <a:rPr lang="cs-CZ" sz="1400" dirty="0" smtClean="0">
                <a:hlinkClick r:id="rId2"/>
              </a:rPr>
              <a:t>https://www.ceskaposta.cz/sluzby/certifikacni-autorita-postsignum/kvalifikovane-certifikaty</a:t>
            </a:r>
            <a:r>
              <a:rPr lang="cs-CZ" sz="1400" dirty="0" smtClean="0"/>
              <a:t> </a:t>
            </a:r>
          </a:p>
          <a:p>
            <a:pPr marL="628650" algn="just">
              <a:buFont typeface="Wingdings" panose="05000000000000000000" pitchFamily="2" charset="2"/>
              <a:buChar char="ü"/>
            </a:pPr>
            <a:r>
              <a:rPr lang="cs-CZ" sz="1400" dirty="0" smtClean="0"/>
              <a:t>Platnost: 1 rok</a:t>
            </a:r>
          </a:p>
          <a:p>
            <a:pPr marL="628650" algn="just">
              <a:buFont typeface="Wingdings" panose="05000000000000000000" pitchFamily="2" charset="2"/>
              <a:buChar char="ü"/>
            </a:pPr>
            <a:r>
              <a:rPr lang="cs-CZ" sz="1400" dirty="0" smtClean="0"/>
              <a:t>Cena: 396,- Kč/rok</a:t>
            </a:r>
          </a:p>
          <a:p>
            <a:pPr marL="347663" lvl="1" indent="0" algn="just">
              <a:buNone/>
              <a:defRPr/>
            </a:pPr>
            <a:endParaRPr lang="cs-CZ" sz="1400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8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404883"/>
            <a:ext cx="6347713" cy="1320800"/>
          </a:xfrm>
        </p:spPr>
        <p:txBody>
          <a:bodyPr/>
          <a:lstStyle/>
          <a:p>
            <a:r>
              <a:rPr lang="cs-CZ" dirty="0" smtClean="0"/>
              <a:t>Podání žádosti o podporu – </a:t>
            </a:r>
            <a:r>
              <a:rPr lang="cs-CZ" b="1" dirty="0" smtClean="0"/>
              <a:t>Registr osob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b="1" u="sng" dirty="0" smtClean="0">
                <a:solidFill>
                  <a:schemeClr val="accent2"/>
                </a:solidFill>
              </a:rPr>
              <a:t>Validace subjektu – Registr osob (ROS)</a:t>
            </a:r>
            <a:endParaRPr lang="cs-CZ" b="1" u="sng" dirty="0">
              <a:solidFill>
                <a:schemeClr val="accent2"/>
              </a:solidFill>
            </a:endParaRPr>
          </a:p>
          <a:p>
            <a:pPr algn="just"/>
            <a:r>
              <a:rPr lang="cs-CZ" sz="1550" dirty="0" smtClean="0"/>
              <a:t>komunální </a:t>
            </a:r>
            <a:r>
              <a:rPr lang="cs-CZ" sz="1550" dirty="0"/>
              <a:t>příspěvkové organizace v registru </a:t>
            </a:r>
            <a:r>
              <a:rPr lang="cs-CZ" sz="1550" dirty="0" smtClean="0"/>
              <a:t>většinou chybí</a:t>
            </a:r>
          </a:p>
          <a:p>
            <a:pPr algn="just"/>
            <a:r>
              <a:rPr lang="cs-CZ" sz="1550" dirty="0" smtClean="0"/>
              <a:t>Návrh </a:t>
            </a:r>
            <a:r>
              <a:rPr lang="cs-CZ" sz="1550" dirty="0"/>
              <a:t>zákona, kterým se mění zákon č. 111/2009 Sb., o základních registrech, ve znění pozdějších předpisů, a některé další </a:t>
            </a:r>
            <a:r>
              <a:rPr lang="cs-CZ" sz="1550" dirty="0" smtClean="0"/>
              <a:t>zákony – </a:t>
            </a:r>
            <a:r>
              <a:rPr lang="cs-CZ" sz="1550" b="1" dirty="0" smtClean="0">
                <a:solidFill>
                  <a:schemeClr val="accent2"/>
                </a:solidFill>
              </a:rPr>
              <a:t>účinnost </a:t>
            </a:r>
            <a:r>
              <a:rPr lang="cs-CZ" sz="1550" b="1" dirty="0">
                <a:solidFill>
                  <a:schemeClr val="accent2"/>
                </a:solidFill>
              </a:rPr>
              <a:t>1. </a:t>
            </a:r>
            <a:r>
              <a:rPr lang="cs-CZ" sz="1550" b="1" dirty="0" smtClean="0">
                <a:solidFill>
                  <a:schemeClr val="accent2"/>
                </a:solidFill>
              </a:rPr>
              <a:t>1. 2018</a:t>
            </a:r>
            <a:endParaRPr lang="cs-CZ" sz="1550" b="1" dirty="0">
              <a:solidFill>
                <a:schemeClr val="accent2"/>
              </a:solidFill>
            </a:endParaRPr>
          </a:p>
          <a:p>
            <a:r>
              <a:rPr lang="cs-CZ" sz="1550" dirty="0" smtClean="0"/>
              <a:t>Ověřit</a:t>
            </a:r>
            <a:r>
              <a:rPr lang="cs-CZ" sz="1550" dirty="0"/>
              <a:t>, zda je škola zaregistrována v </a:t>
            </a:r>
            <a:r>
              <a:rPr lang="cs-CZ" sz="1550" dirty="0" smtClean="0"/>
              <a:t>ROS: </a:t>
            </a:r>
            <a:r>
              <a:rPr lang="cs-CZ" sz="1550" b="1" dirty="0" smtClean="0">
                <a:hlinkClick r:id="rId2"/>
              </a:rPr>
              <a:t>http</a:t>
            </a:r>
            <a:r>
              <a:rPr lang="cs-CZ" sz="1550" b="1" dirty="0">
                <a:hlinkClick r:id="rId2"/>
              </a:rPr>
              <a:t>://</a:t>
            </a:r>
            <a:r>
              <a:rPr lang="cs-CZ" sz="1550" b="1" dirty="0" smtClean="0">
                <a:hlinkClick r:id="rId2"/>
              </a:rPr>
              <a:t>portal.justice.cz/Justice2/</a:t>
            </a:r>
            <a:r>
              <a:rPr lang="cs-CZ" sz="1550" b="1" dirty="0" err="1" smtClean="0">
                <a:hlinkClick r:id="rId2"/>
              </a:rPr>
              <a:t>Uvod</a:t>
            </a:r>
            <a:r>
              <a:rPr lang="cs-CZ" sz="1550" b="1" dirty="0" smtClean="0">
                <a:hlinkClick r:id="rId2"/>
              </a:rPr>
              <a:t>/uvod.aspx</a:t>
            </a:r>
            <a:r>
              <a:rPr lang="cs-CZ" sz="1550" dirty="0" smtClean="0"/>
              <a:t>, </a:t>
            </a:r>
            <a:r>
              <a:rPr lang="cs-CZ" sz="1550" dirty="0"/>
              <a:t>kdy zadáte údaje do pole s názvem </a:t>
            </a:r>
            <a:r>
              <a:rPr lang="cs-CZ" sz="1550" b="1" dirty="0"/>
              <a:t>Název subjektu nebo IČO</a:t>
            </a:r>
            <a:r>
              <a:rPr lang="cs-CZ" sz="1550" dirty="0"/>
              <a:t> a kliknete na možnost </a:t>
            </a:r>
            <a:r>
              <a:rPr lang="cs-CZ" sz="1550" b="1" dirty="0"/>
              <a:t>Hledej</a:t>
            </a:r>
            <a:r>
              <a:rPr lang="cs-CZ" sz="1550" dirty="0"/>
              <a:t>.</a:t>
            </a:r>
          </a:p>
          <a:p>
            <a:r>
              <a:rPr lang="cs-CZ" sz="1550" dirty="0"/>
              <a:t>Pokud </a:t>
            </a:r>
            <a:r>
              <a:rPr lang="cs-CZ" sz="1550" dirty="0" smtClean="0"/>
              <a:t>škola </a:t>
            </a:r>
            <a:r>
              <a:rPr lang="cs-CZ" sz="1550" dirty="0"/>
              <a:t>není v ROS registrována nebo údaje u </a:t>
            </a:r>
            <a:r>
              <a:rPr lang="cs-CZ" sz="1550" dirty="0" smtClean="0"/>
              <a:t>školy </a:t>
            </a:r>
            <a:r>
              <a:rPr lang="cs-CZ" sz="1550" dirty="0"/>
              <a:t>nejsou aktuální, je možné školu zaregistrovat nebo provést změny pomocí inteligentního </a:t>
            </a:r>
            <a:r>
              <a:rPr lang="cs-CZ" sz="1550" dirty="0" smtClean="0"/>
              <a:t>formuláře: </a:t>
            </a:r>
            <a:r>
              <a:rPr lang="cs-CZ" sz="1550" b="1" dirty="0" smtClean="0">
                <a:hlinkClick r:id="rId3"/>
              </a:rPr>
              <a:t>https</a:t>
            </a:r>
            <a:r>
              <a:rPr lang="cs-CZ" sz="1550" b="1" dirty="0">
                <a:hlinkClick r:id="rId3"/>
              </a:rPr>
              <a:t>://or.justice.cz/</a:t>
            </a:r>
            <a:r>
              <a:rPr lang="cs-CZ" sz="1550" b="1" dirty="0" err="1">
                <a:hlinkClick r:id="rId3"/>
              </a:rPr>
              <a:t>ias</a:t>
            </a:r>
            <a:r>
              <a:rPr lang="cs-CZ" sz="1550" b="1" dirty="0">
                <a:hlinkClick r:id="rId3"/>
              </a:rPr>
              <a:t>/</a:t>
            </a:r>
            <a:r>
              <a:rPr lang="cs-CZ" sz="1550" b="1" dirty="0" err="1">
                <a:hlinkClick r:id="rId3"/>
              </a:rPr>
              <a:t>iform</a:t>
            </a:r>
            <a:r>
              <a:rPr lang="cs-CZ" sz="1550" b="1" dirty="0">
                <a:hlinkClick r:id="rId3"/>
              </a:rPr>
              <a:t>/index.html?1</a:t>
            </a:r>
            <a:r>
              <a:rPr lang="cs-CZ" sz="1550" dirty="0"/>
              <a:t>.</a:t>
            </a:r>
          </a:p>
          <a:p>
            <a:r>
              <a:rPr lang="cs-CZ" sz="1550" b="1" dirty="0">
                <a:solidFill>
                  <a:schemeClr val="accent2"/>
                </a:solidFill>
              </a:rPr>
              <a:t>POZOR! Měnit údaje nebo zapisovat školu může pouze zřizovatel</a:t>
            </a:r>
            <a:r>
              <a:rPr lang="cs-CZ" sz="1550" b="1" dirty="0" smtClean="0">
                <a:solidFill>
                  <a:schemeClr val="accent2"/>
                </a:solidFill>
              </a:rPr>
              <a:t>!</a:t>
            </a:r>
            <a:endParaRPr lang="cs-CZ" sz="1550" b="1" dirty="0">
              <a:solidFill>
                <a:schemeClr val="accent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45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accent2"/>
                </a:solidFill>
              </a:rPr>
              <a:t>Minimální </a:t>
            </a:r>
            <a:r>
              <a:rPr lang="cs-CZ" b="1" dirty="0">
                <a:solidFill>
                  <a:schemeClr val="accent2"/>
                </a:solidFill>
              </a:rPr>
              <a:t>výše: </a:t>
            </a:r>
            <a:r>
              <a:rPr lang="cs-CZ" dirty="0"/>
              <a:t>200 000 Kč </a:t>
            </a:r>
          </a:p>
          <a:p>
            <a:r>
              <a:rPr lang="cs-CZ" b="1" dirty="0" smtClean="0">
                <a:solidFill>
                  <a:schemeClr val="accent2"/>
                </a:solidFill>
              </a:rPr>
              <a:t>Maximální </a:t>
            </a:r>
            <a:r>
              <a:rPr lang="cs-CZ" b="1" dirty="0">
                <a:solidFill>
                  <a:schemeClr val="accent2"/>
                </a:solidFill>
              </a:rPr>
              <a:t>výše: </a:t>
            </a:r>
            <a:r>
              <a:rPr lang="cs-CZ" dirty="0"/>
              <a:t>200 000 Kč + (počet dětí/žáků školy x </a:t>
            </a:r>
            <a:r>
              <a:rPr lang="cs-CZ" dirty="0" smtClean="0"/>
              <a:t>2 200 </a:t>
            </a:r>
            <a:r>
              <a:rPr lang="cs-CZ" dirty="0"/>
              <a:t>Kč) </a:t>
            </a:r>
          </a:p>
          <a:p>
            <a:r>
              <a:rPr lang="cs-CZ" b="1" dirty="0" smtClean="0">
                <a:solidFill>
                  <a:schemeClr val="accent2"/>
                </a:solidFill>
              </a:rPr>
              <a:t>MŠ+ZŠ pod 1 RED </a:t>
            </a:r>
            <a:r>
              <a:rPr lang="cs-CZ" b="1" dirty="0" err="1" smtClean="0">
                <a:solidFill>
                  <a:schemeClr val="accent2"/>
                </a:solidFill>
              </a:rPr>
              <a:t>IZem</a:t>
            </a:r>
            <a:r>
              <a:rPr lang="cs-CZ" b="1" dirty="0" smtClean="0">
                <a:solidFill>
                  <a:schemeClr val="accent2"/>
                </a:solidFill>
              </a:rPr>
              <a:t>: </a:t>
            </a:r>
            <a:r>
              <a:rPr lang="cs-CZ" dirty="0"/>
              <a:t>částka 200 000 Kč počítá 1x za MŠ a 1x za ZŠ celkem tedy 400 000 Kč + (počet dětí/žáků školy x </a:t>
            </a:r>
            <a:r>
              <a:rPr lang="cs-CZ" dirty="0" smtClean="0"/>
              <a:t>2 200 </a:t>
            </a:r>
            <a:r>
              <a:rPr lang="cs-CZ" dirty="0"/>
              <a:t>Kč) </a:t>
            </a:r>
          </a:p>
          <a:p>
            <a:pPr marL="725488">
              <a:buFont typeface="Wingdings" panose="05000000000000000000" pitchFamily="2" charset="2"/>
              <a:buChar char="ü"/>
              <a:tabLst>
                <a:tab pos="723900" algn="l"/>
              </a:tabLst>
            </a:pPr>
            <a:r>
              <a:rPr lang="cs-CZ" dirty="0" smtClean="0"/>
              <a:t>Při výběru šablon musí </a:t>
            </a:r>
            <a:r>
              <a:rPr lang="cs-CZ" dirty="0"/>
              <a:t>být dodržen poměr MŠ vs. ZŠ </a:t>
            </a:r>
          </a:p>
          <a:p>
            <a:endParaRPr lang="cs-CZ" dirty="0"/>
          </a:p>
          <a:p>
            <a:r>
              <a:rPr lang="cs-CZ" dirty="0" smtClean="0"/>
              <a:t>Počet </a:t>
            </a:r>
            <a:r>
              <a:rPr lang="cs-CZ" dirty="0"/>
              <a:t>dětí/žáků školy k 30. 9. 2015, resp. k 30. 9. 2016 bude zveřejněn u vyhlášené výzvy na webových stránkách MŠMT.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34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27463"/>
            <a:ext cx="6347713" cy="1320800"/>
          </a:xfrm>
        </p:spPr>
        <p:txBody>
          <a:bodyPr/>
          <a:lstStyle/>
          <a:p>
            <a:r>
              <a:rPr lang="cs-CZ" dirty="0" smtClean="0"/>
              <a:t>Přílohy žádosti o podporu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087151"/>
              </p:ext>
            </p:extLst>
          </p:nvPr>
        </p:nvGraphicFramePr>
        <p:xfrm>
          <a:off x="115481" y="1027371"/>
          <a:ext cx="8932983" cy="42879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80824"/>
                <a:gridCol w="2655121"/>
                <a:gridCol w="1245410"/>
                <a:gridCol w="1951628"/>
              </a:tblGrid>
              <a:tr h="464024">
                <a:tc>
                  <a:txBody>
                    <a:bodyPr/>
                    <a:lstStyle/>
                    <a:p>
                      <a:pPr algn="ctr"/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Název povinné přílohy žádosti o podporu</a:t>
                      </a:r>
                      <a:endParaRPr lang="cs-CZ" sz="105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Způsob doložení přílohy, popis doložení</a:t>
                      </a:r>
                      <a:endParaRPr lang="cs-CZ" sz="105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 doložení</a:t>
                      </a:r>
                    </a:p>
                    <a:p>
                      <a:pPr algn="ctr"/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(originál/kopie)</a:t>
                      </a:r>
                      <a:endParaRPr lang="cs-CZ" sz="105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50" b="1" dirty="0" smtClean="0"/>
                        <a:t>Kdo dokládá</a:t>
                      </a:r>
                      <a:endParaRPr lang="cs-CZ" sz="105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959">
                <a:tc>
                  <a:txBody>
                    <a:bodyPr/>
                    <a:lstStyle/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Čestné prohlášení:</a:t>
                      </a:r>
                    </a:p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přijatelnost (oprávněnost)</a:t>
                      </a:r>
                    </a:p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závěrečné čestné prohlášení</a:t>
                      </a:r>
                      <a:endParaRPr lang="cs-CZ" sz="1050" b="1" i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čestné prohlášení v žádosti o podporu</a:t>
                      </a:r>
                    </a:p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(v IS KP14+)</a:t>
                      </a:r>
                      <a:endParaRPr lang="cs-CZ" sz="105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dirty="0" smtClean="0"/>
                        <a:t>originál</a:t>
                      </a:r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Každý oprávněný žadatel</a:t>
                      </a:r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4959">
                <a:tc>
                  <a:txBody>
                    <a:bodyPr/>
                    <a:lstStyle/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Čestné prohlášení:</a:t>
                      </a:r>
                    </a:p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zřízení školy (škola je/není zřízena pro děti/žáky se SVP)</a:t>
                      </a:r>
                      <a:endParaRPr lang="cs-CZ" sz="1050" b="1" i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Příloha žádosti o podporu (vzor)</a:t>
                      </a:r>
                      <a:endParaRPr lang="cs-CZ" sz="105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50" dirty="0" smtClean="0"/>
                        <a:t>originál</a:t>
                      </a:r>
                    </a:p>
                    <a:p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Každý oprávněný žadatel</a:t>
                      </a:r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4959">
                <a:tc>
                  <a:txBody>
                    <a:bodyPr/>
                    <a:lstStyle/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Kalkulačka indikátorů</a:t>
                      </a:r>
                      <a:endParaRPr lang="cs-CZ" sz="1050" b="1" i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Příloha žádosti o podporu (vzor)</a:t>
                      </a:r>
                      <a:endParaRPr lang="cs-CZ" sz="105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50" dirty="0" smtClean="0"/>
                        <a:t>originál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Každý oprávněný žadatel</a:t>
                      </a:r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495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Výstup z dotazníkového šetření MAP</a:t>
                      </a:r>
                      <a:endParaRPr lang="cs-CZ" sz="1050" b="1" i="0" dirty="0" smtClean="0"/>
                    </a:p>
                    <a:p>
                      <a:endParaRPr lang="cs-CZ" sz="1050" b="1" i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Příloha žádosti o podporu (vzor není k dispozici)</a:t>
                      </a:r>
                      <a:endParaRPr lang="cs-CZ" sz="105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dirty="0" smtClean="0"/>
                        <a:t>prostá kopie</a:t>
                      </a:r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Každý oprávněný žadatel</a:t>
                      </a:r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4959">
                <a:tc>
                  <a:txBody>
                    <a:bodyPr/>
                    <a:lstStyle/>
                    <a:p>
                      <a:pPr algn="ctr"/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Název povinně volitelné přílohy žádosti o podporu</a:t>
                      </a:r>
                      <a:endParaRPr lang="cs-CZ" sz="1050" b="1" i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Způsob doložení přílohy, popis doložení</a:t>
                      </a:r>
                      <a:endParaRPr lang="cs-CZ" sz="105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 doložení</a:t>
                      </a:r>
                    </a:p>
                    <a:p>
                      <a:pPr algn="ctr"/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(originál/kopie)</a:t>
                      </a:r>
                      <a:endParaRPr lang="cs-CZ" sz="105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50" b="1" dirty="0" smtClean="0"/>
                        <a:t>Kdo dokládá</a:t>
                      </a:r>
                      <a:endParaRPr lang="cs-CZ" sz="105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959">
                <a:tc>
                  <a:txBody>
                    <a:bodyPr/>
                    <a:lstStyle/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Čestné prohlášení</a:t>
                      </a:r>
                    </a:p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likvidace</a:t>
                      </a:r>
                    </a:p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exekuce</a:t>
                      </a:r>
                    </a:p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insolvenční řízení</a:t>
                      </a:r>
                    </a:p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bezúhonnost </a:t>
                      </a:r>
                    </a:p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bezdlužnost</a:t>
                      </a:r>
                      <a:endParaRPr lang="cs-CZ" sz="1050" b="1" i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Žadatel - příloha žádosti o podporu (vzor)</a:t>
                      </a:r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50" dirty="0" smtClean="0"/>
                        <a:t>originál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Každý oprávněný žadatel</a:t>
                      </a:r>
                      <a:endParaRPr lang="cs-CZ" sz="105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4959">
                <a:tc>
                  <a:txBody>
                    <a:bodyPr/>
                    <a:lstStyle/>
                    <a:p>
                      <a:r>
                        <a:rPr lang="cs-CZ" sz="10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Čestné prohlášení o výběru režimu veřejné podpory</a:t>
                      </a:r>
                      <a:endParaRPr lang="cs-CZ" sz="1050" b="1" i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Žadatel - příloha žádosti o podporu (vzor)</a:t>
                      </a:r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50" dirty="0" smtClean="0"/>
                        <a:t>originál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Soukromá MŠ a ZŠ</a:t>
                      </a:r>
                      <a:endParaRPr lang="cs-CZ" sz="10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11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363941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Kdo Vám pomůže se sestavením žádosti o podporu?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405719"/>
            <a:ext cx="7165074" cy="4299046"/>
          </a:xfrm>
        </p:spPr>
        <p:txBody>
          <a:bodyPr>
            <a:noAutofit/>
          </a:bodyPr>
          <a:lstStyle/>
          <a:p>
            <a:pPr lvl="0" algn="just"/>
            <a:r>
              <a:rPr lang="cs-CZ" sz="1600" b="1" dirty="0" smtClean="0">
                <a:solidFill>
                  <a:schemeClr val="accent2"/>
                </a:solidFill>
              </a:rPr>
              <a:t>Pomoc se sestavení šablon:</a:t>
            </a:r>
          </a:p>
          <a:p>
            <a:pPr marL="725488" lvl="0" algn="just">
              <a:buFont typeface="Wingdings" panose="05000000000000000000" pitchFamily="2" charset="2"/>
              <a:buChar char="ü"/>
            </a:pPr>
            <a:r>
              <a:rPr lang="cs-CZ" sz="1600" b="1" dirty="0" smtClean="0">
                <a:solidFill>
                  <a:schemeClr val="accent2"/>
                </a:solidFill>
              </a:rPr>
              <a:t>Kontaktní osoba MŠMT pro výzvu č. 22 – Pardubický kraj:</a:t>
            </a:r>
          </a:p>
          <a:p>
            <a:pPr marL="723900" lvl="0" indent="0" algn="just">
              <a:buNone/>
            </a:pPr>
            <a:r>
              <a:rPr lang="cs-CZ" sz="1600" dirty="0"/>
              <a:t>Ing. Dita Koubová – </a:t>
            </a:r>
            <a:r>
              <a:rPr lang="cs-CZ" sz="1500" dirty="0"/>
              <a:t>tel.: 234 814 </a:t>
            </a:r>
            <a:r>
              <a:rPr lang="cs-CZ" sz="1500" dirty="0" smtClean="0"/>
              <a:t>378</a:t>
            </a:r>
          </a:p>
          <a:p>
            <a:pPr marL="725488" lvl="0" algn="just">
              <a:buFont typeface="Wingdings" panose="05000000000000000000" pitchFamily="2" charset="2"/>
              <a:buChar char="ü"/>
            </a:pPr>
            <a:r>
              <a:rPr lang="cs-CZ" sz="1600" b="1" dirty="0">
                <a:solidFill>
                  <a:schemeClr val="accent2"/>
                </a:solidFill>
              </a:rPr>
              <a:t>Kontaktní osoba </a:t>
            </a:r>
            <a:r>
              <a:rPr lang="cs-CZ" sz="1600" b="1" dirty="0" smtClean="0">
                <a:solidFill>
                  <a:schemeClr val="accent2"/>
                </a:solidFill>
              </a:rPr>
              <a:t>NIDV </a:t>
            </a:r>
            <a:r>
              <a:rPr lang="cs-CZ" sz="1600" b="1" dirty="0">
                <a:solidFill>
                  <a:schemeClr val="accent2"/>
                </a:solidFill>
              </a:rPr>
              <a:t>– Pardubický kraj:</a:t>
            </a:r>
          </a:p>
          <a:p>
            <a:pPr marL="723900" lvl="0" indent="0" algn="just">
              <a:buNone/>
            </a:pPr>
            <a:r>
              <a:rPr lang="cs-CZ" sz="1600" dirty="0" smtClean="0"/>
              <a:t>PhDr. Ing. Milan Bareš – </a:t>
            </a:r>
            <a:r>
              <a:rPr lang="cs-CZ" sz="1500" dirty="0"/>
              <a:t>tel.: </a:t>
            </a:r>
            <a:r>
              <a:rPr lang="cs-CZ" sz="1500" dirty="0" smtClean="0"/>
              <a:t>775 571 600, e-mail: </a:t>
            </a:r>
            <a:r>
              <a:rPr lang="cs-CZ" sz="1500" dirty="0" smtClean="0">
                <a:hlinkClick r:id="rId2"/>
              </a:rPr>
              <a:t>bares@nidv.cz</a:t>
            </a:r>
            <a:r>
              <a:rPr lang="cs-CZ" sz="1500" dirty="0" smtClean="0"/>
              <a:t> </a:t>
            </a:r>
            <a:endParaRPr lang="cs-CZ" sz="1500" dirty="0"/>
          </a:p>
          <a:p>
            <a:pPr marL="723900" lvl="0" indent="0" algn="just">
              <a:buNone/>
            </a:pPr>
            <a:endParaRPr lang="cs-CZ" sz="500" dirty="0" smtClean="0"/>
          </a:p>
          <a:p>
            <a:pPr lvl="0" algn="just"/>
            <a:r>
              <a:rPr lang="cs-CZ" sz="1600" b="1" dirty="0" smtClean="0">
                <a:solidFill>
                  <a:schemeClr val="accent2"/>
                </a:solidFill>
              </a:rPr>
              <a:t>Metodická pomoc s vyplňováním žádosti o podporu a následnou realizací projektu </a:t>
            </a:r>
            <a:r>
              <a:rPr lang="cs-CZ" sz="1300" b="1" dirty="0" smtClean="0">
                <a:solidFill>
                  <a:schemeClr val="accent2"/>
                </a:solidFill>
              </a:rPr>
              <a:t>(zprávy o realizaci, výběrové řízení, povinná publicita, apod.)</a:t>
            </a:r>
            <a:r>
              <a:rPr lang="cs-CZ" sz="1600" b="1" dirty="0" smtClean="0">
                <a:solidFill>
                  <a:schemeClr val="accent2"/>
                </a:solidFill>
              </a:rPr>
              <a:t>:</a:t>
            </a:r>
          </a:p>
          <a:p>
            <a:pPr marL="725488" algn="just">
              <a:buFont typeface="Wingdings" panose="05000000000000000000" pitchFamily="2" charset="2"/>
              <a:buChar char="ü"/>
            </a:pPr>
            <a:r>
              <a:rPr lang="cs-CZ" sz="1600" b="1" dirty="0" smtClean="0">
                <a:solidFill>
                  <a:schemeClr val="accent2"/>
                </a:solidFill>
              </a:rPr>
              <a:t>Zaměstnanci MAS Holicko, o.p.s.:</a:t>
            </a:r>
          </a:p>
          <a:p>
            <a:pPr marL="723900" indent="0" algn="just">
              <a:buNone/>
            </a:pPr>
            <a:r>
              <a:rPr lang="cs-CZ" sz="1600" b="1" dirty="0" smtClean="0"/>
              <a:t>Ing. Michaela Kovářová</a:t>
            </a:r>
            <a:r>
              <a:rPr lang="cs-CZ" sz="1400" b="1" dirty="0" smtClean="0"/>
              <a:t>- tel</a:t>
            </a:r>
            <a:r>
              <a:rPr lang="cs-CZ" sz="1400" b="1" dirty="0"/>
              <a:t>.: 775 302 057, e-mail: </a:t>
            </a:r>
            <a:r>
              <a:rPr lang="cs-CZ" sz="1400" b="1" dirty="0">
                <a:hlinkClick r:id="rId3"/>
              </a:rPr>
              <a:t>mas.holicko@seznam.cz</a:t>
            </a:r>
            <a:endParaRPr lang="cs-CZ" sz="1400" b="1" dirty="0"/>
          </a:p>
          <a:p>
            <a:pPr marL="725488" algn="just">
              <a:buFont typeface="Wingdings" panose="05000000000000000000" pitchFamily="2" charset="2"/>
              <a:buChar char="ü"/>
            </a:pPr>
            <a:r>
              <a:rPr lang="cs-CZ" sz="1600" b="1" dirty="0"/>
              <a:t>Ing. Vendula Maříková</a:t>
            </a:r>
            <a:r>
              <a:rPr lang="cs-CZ" sz="1400" b="1" dirty="0"/>
              <a:t> </a:t>
            </a:r>
            <a:r>
              <a:rPr lang="cs-CZ" sz="1400" b="1" dirty="0" smtClean="0"/>
              <a:t>- tel</a:t>
            </a:r>
            <a:r>
              <a:rPr lang="cs-CZ" sz="1400" b="1" dirty="0"/>
              <a:t>.: 604 798 433, e-mail: </a:t>
            </a:r>
            <a:r>
              <a:rPr lang="cs-CZ" sz="1400" b="1" dirty="0" smtClean="0">
                <a:hlinkClick r:id="rId3"/>
              </a:rPr>
              <a:t>mas.holicko@seznam.cz</a:t>
            </a:r>
            <a:endParaRPr lang="cs-CZ" sz="14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7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2115403"/>
            <a:ext cx="7001302" cy="35893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>
                <a:solidFill>
                  <a:schemeClr val="accent2"/>
                </a:solidFill>
              </a:rPr>
              <a:t>Ing. Michaela Kovářová</a:t>
            </a:r>
          </a:p>
          <a:p>
            <a:pPr marL="0" indent="0" algn="ctr">
              <a:buNone/>
            </a:pPr>
            <a:r>
              <a:rPr lang="cs-CZ" dirty="0"/>
              <a:t>Vedoucí pracovník pro realizaci SCLLD</a:t>
            </a:r>
          </a:p>
          <a:p>
            <a:pPr marL="0" indent="0" algn="ctr">
              <a:buNone/>
            </a:pPr>
            <a:r>
              <a:rPr lang="cs-CZ" dirty="0"/>
              <a:t>Kancelář: Palackého 38, Holice</a:t>
            </a:r>
          </a:p>
          <a:p>
            <a:pPr marL="0" indent="0" algn="ctr">
              <a:buNone/>
            </a:pPr>
            <a:r>
              <a:rPr lang="cs-CZ" dirty="0"/>
              <a:t>Tel.: 775 302 057</a:t>
            </a:r>
          </a:p>
          <a:p>
            <a:pPr marL="0" indent="0" algn="ctr">
              <a:buNone/>
            </a:pPr>
            <a:r>
              <a:rPr lang="cs-CZ" dirty="0"/>
              <a:t>E-mail: </a:t>
            </a:r>
            <a:r>
              <a:rPr lang="cs-CZ" dirty="0">
                <a:hlinkClick r:id="rId2"/>
              </a:rPr>
              <a:t>mas.holicko@seznam.cz</a:t>
            </a:r>
            <a:r>
              <a:rPr lang="cs-CZ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96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7672" y="2404534"/>
            <a:ext cx="7014949" cy="1646302"/>
          </a:xfrm>
        </p:spPr>
        <p:txBody>
          <a:bodyPr>
            <a:noAutofit/>
          </a:bodyPr>
          <a:lstStyle/>
          <a:p>
            <a:pPr algn="ctr"/>
            <a:r>
              <a:rPr lang="cs-CZ" b="1" dirty="0" smtClean="0"/>
              <a:t>Představení jednotlivých šablon</a:t>
            </a:r>
            <a:endParaRPr lang="cs-CZ" sz="28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762" y="631606"/>
            <a:ext cx="183803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34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Tematické zaměření šablon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  <p:sp>
        <p:nvSpPr>
          <p:cNvPr id="22" name="Zaoblený obdélník 21"/>
          <p:cNvSpPr/>
          <p:nvPr/>
        </p:nvSpPr>
        <p:spPr>
          <a:xfrm>
            <a:off x="1047991" y="3126706"/>
            <a:ext cx="6264000" cy="540000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</a:rPr>
              <a:t>Osobnostně sociální a profesní rozvoj pedagogů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24" name="Zaoblený obdélník 23"/>
          <p:cNvSpPr/>
          <p:nvPr/>
        </p:nvSpPr>
        <p:spPr>
          <a:xfrm>
            <a:off x="1047991" y="1497681"/>
            <a:ext cx="2736000" cy="685961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I. Aktivity pro MŠ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5" name="Zaoblený obdélník 24"/>
          <p:cNvSpPr/>
          <p:nvPr/>
        </p:nvSpPr>
        <p:spPr>
          <a:xfrm>
            <a:off x="4611513" y="1489426"/>
            <a:ext cx="2700000" cy="687600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350" b="1" dirty="0" smtClean="0">
                <a:solidFill>
                  <a:schemeClr val="tx1"/>
                </a:solidFill>
              </a:rPr>
              <a:t>II. Aktivity pro ZŠ</a:t>
            </a:r>
            <a:endParaRPr lang="cs-CZ" sz="2350" b="1" dirty="0">
              <a:solidFill>
                <a:schemeClr val="tx1"/>
              </a:solidFill>
            </a:endParaRPr>
          </a:p>
        </p:txBody>
      </p:sp>
      <p:sp>
        <p:nvSpPr>
          <p:cNvPr id="26" name="Šipka doprava 25"/>
          <p:cNvSpPr/>
          <p:nvPr/>
        </p:nvSpPr>
        <p:spPr>
          <a:xfrm>
            <a:off x="556567" y="2551239"/>
            <a:ext cx="386314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sp>
        <p:nvSpPr>
          <p:cNvPr id="27" name="Šipka doprava 26"/>
          <p:cNvSpPr/>
          <p:nvPr/>
        </p:nvSpPr>
        <p:spPr>
          <a:xfrm>
            <a:off x="538619" y="3264342"/>
            <a:ext cx="404261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sp>
        <p:nvSpPr>
          <p:cNvPr id="28" name="Šipka doprava 27"/>
          <p:cNvSpPr/>
          <p:nvPr/>
        </p:nvSpPr>
        <p:spPr>
          <a:xfrm>
            <a:off x="531328" y="4043199"/>
            <a:ext cx="404261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sp>
        <p:nvSpPr>
          <p:cNvPr id="29" name="Zaoblený obdélník 28"/>
          <p:cNvSpPr/>
          <p:nvPr/>
        </p:nvSpPr>
        <p:spPr>
          <a:xfrm>
            <a:off x="1047991" y="2454494"/>
            <a:ext cx="6263522" cy="540000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</a:rPr>
              <a:t>Personální podpora MŠ a ZŠ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30" name="Zaoblený obdélník 29"/>
          <p:cNvSpPr/>
          <p:nvPr/>
        </p:nvSpPr>
        <p:spPr>
          <a:xfrm>
            <a:off x="1047991" y="3838455"/>
            <a:ext cx="2736000" cy="900000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</a:rPr>
              <a:t>Usnadňování přechodu dětí z MŠ do ZŠ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31" name="Šipka doprava 30"/>
          <p:cNvSpPr/>
          <p:nvPr/>
        </p:nvSpPr>
        <p:spPr>
          <a:xfrm>
            <a:off x="4104965" y="4957315"/>
            <a:ext cx="404261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sp>
        <p:nvSpPr>
          <p:cNvPr id="32" name="Zaoblený obdélník 31"/>
          <p:cNvSpPr/>
          <p:nvPr/>
        </p:nvSpPr>
        <p:spPr>
          <a:xfrm>
            <a:off x="4575513" y="3838454"/>
            <a:ext cx="2736000" cy="756000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>
                <a:solidFill>
                  <a:schemeClr val="tx1"/>
                </a:solidFill>
              </a:rPr>
              <a:t>Extrakurikulární</a:t>
            </a:r>
            <a:r>
              <a:rPr lang="cs-CZ" sz="2000" b="1" dirty="0" smtClean="0">
                <a:solidFill>
                  <a:schemeClr val="tx1"/>
                </a:solidFill>
              </a:rPr>
              <a:t> </a:t>
            </a:r>
            <a:r>
              <a:rPr lang="cs-CZ" sz="2000" b="1" dirty="0">
                <a:solidFill>
                  <a:schemeClr val="tx1"/>
                </a:solidFill>
              </a:rPr>
              <a:t>rozvojové aktivity</a:t>
            </a:r>
          </a:p>
        </p:txBody>
      </p:sp>
      <p:sp>
        <p:nvSpPr>
          <p:cNvPr id="34" name="Šipka doprava 33"/>
          <p:cNvSpPr/>
          <p:nvPr/>
        </p:nvSpPr>
        <p:spPr>
          <a:xfrm>
            <a:off x="4104965" y="4043199"/>
            <a:ext cx="404261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sp>
        <p:nvSpPr>
          <p:cNvPr id="36" name="Zaoblený obdélník 35"/>
          <p:cNvSpPr/>
          <p:nvPr/>
        </p:nvSpPr>
        <p:spPr>
          <a:xfrm>
            <a:off x="4575513" y="4752570"/>
            <a:ext cx="2736000" cy="756000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Spolupráce s rodiči žáků</a:t>
            </a:r>
            <a:endParaRPr lang="cs-CZ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48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347713" cy="1320800"/>
          </a:xfrm>
        </p:spPr>
        <p:txBody>
          <a:bodyPr/>
          <a:lstStyle/>
          <a:p>
            <a:r>
              <a:rPr lang="cs-CZ" dirty="0" smtClean="0"/>
              <a:t>I. Aktivity pro MŠ – </a:t>
            </a:r>
            <a:r>
              <a:rPr lang="cs-CZ" b="1" dirty="0" smtClean="0"/>
              <a:t>PERSONÁLNÍ PODPORA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1.1 </a:t>
            </a:r>
            <a:r>
              <a:rPr lang="cs-CZ" b="1" dirty="0">
                <a:solidFill>
                  <a:schemeClr val="accent2"/>
                </a:solidFill>
              </a:rPr>
              <a:t>Školní </a:t>
            </a:r>
            <a:r>
              <a:rPr lang="cs-CZ" b="1" dirty="0" smtClean="0">
                <a:solidFill>
                  <a:schemeClr val="accent2"/>
                </a:solidFill>
              </a:rPr>
              <a:t>asistent</a:t>
            </a:r>
          </a:p>
          <a:p>
            <a:pPr marL="0" indent="0" algn="just">
              <a:buNone/>
            </a:pPr>
            <a:r>
              <a:rPr lang="cs-CZ" dirty="0" smtClean="0"/>
              <a:t>Nepedagogický pracovník, zajišťuje komunikaci mezi školou, rodinou a komunitou, nepedagogická podpora dětí, podpora pedagogovi při administrativní a organizační činnosti</a:t>
            </a:r>
          </a:p>
          <a:p>
            <a:pPr marL="0" indent="0" algn="just">
              <a:buNone/>
            </a:pPr>
            <a:r>
              <a:rPr lang="cs-CZ" dirty="0"/>
              <a:t>Min. 3 děti ohrožené školním neúspěchem (identifikace je na řediteli školy</a:t>
            </a:r>
            <a:r>
              <a:rPr lang="cs-CZ" dirty="0" smtClean="0"/>
              <a:t>) </a:t>
            </a:r>
          </a:p>
          <a:p>
            <a:pPr marL="0" indent="0" algn="just">
              <a:buNone/>
            </a:pPr>
            <a:r>
              <a:rPr lang="cs-CZ" dirty="0" smtClean="0"/>
              <a:t>Výstup šablony: 0,5 úvazku na 1 měsíc (17 510 Kč)</a:t>
            </a:r>
          </a:p>
          <a:p>
            <a:pPr marL="0" indent="0" algn="just">
              <a:buNone/>
            </a:pPr>
            <a:r>
              <a:rPr lang="cs-CZ" dirty="0" smtClean="0"/>
              <a:t>Délka trvání: 12 – 24 měsíců</a:t>
            </a:r>
          </a:p>
          <a:p>
            <a:pPr marL="382588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1.2 </a:t>
            </a:r>
            <a:r>
              <a:rPr lang="cs-CZ" b="1" dirty="0">
                <a:solidFill>
                  <a:schemeClr val="accent2"/>
                </a:solidFill>
              </a:rPr>
              <a:t>Školní </a:t>
            </a:r>
            <a:r>
              <a:rPr lang="cs-CZ" b="1" dirty="0" smtClean="0">
                <a:solidFill>
                  <a:schemeClr val="accent2"/>
                </a:solidFill>
              </a:rPr>
              <a:t>speciální pedagog</a:t>
            </a:r>
            <a:endParaRPr lang="cs-CZ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dirty="0" smtClean="0"/>
              <a:t>Pedagogický </a:t>
            </a:r>
            <a:r>
              <a:rPr lang="cs-CZ" dirty="0"/>
              <a:t>pracovník, </a:t>
            </a:r>
            <a:r>
              <a:rPr lang="cs-CZ" dirty="0" smtClean="0"/>
              <a:t>diagnostikuje speciální vzdělávací potřeby žáků a pomáhá vytvářet podmínky pro jejich úspěšnou integraci (tvorba ŠVP a individuálního plánu pro každého žáka se SVP)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Min. 3 děti s potřebou podpůrných opatření 1. stupně podpory / se speciálními vzdělávacími potřebami</a:t>
            </a:r>
          </a:p>
          <a:p>
            <a:pPr marL="0" indent="0" algn="just">
              <a:buNone/>
            </a:pPr>
            <a:r>
              <a:rPr lang="cs-CZ" dirty="0" smtClean="0"/>
              <a:t>Výstup </a:t>
            </a:r>
            <a:r>
              <a:rPr lang="cs-CZ" dirty="0"/>
              <a:t>šablony: 0,5 úvazku na 1 měsíc </a:t>
            </a:r>
            <a:r>
              <a:rPr lang="cs-CZ" dirty="0" smtClean="0"/>
              <a:t>(28 035 Kč</a:t>
            </a:r>
            <a:r>
              <a:rPr lang="cs-CZ" dirty="0"/>
              <a:t>)</a:t>
            </a:r>
          </a:p>
          <a:p>
            <a:pPr marL="0" indent="0" algn="just">
              <a:buNone/>
            </a:pPr>
            <a:r>
              <a:rPr lang="cs-CZ" dirty="0"/>
              <a:t>Délka trvání: 12 – 24 </a:t>
            </a:r>
            <a:r>
              <a:rPr lang="cs-CZ" dirty="0" smtClean="0"/>
              <a:t>měsíců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47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347713" cy="1320800"/>
          </a:xfrm>
        </p:spPr>
        <p:txBody>
          <a:bodyPr/>
          <a:lstStyle/>
          <a:p>
            <a:r>
              <a:rPr lang="cs-CZ" dirty="0" smtClean="0"/>
              <a:t>I. Aktivity pro MŠ – </a:t>
            </a:r>
            <a:r>
              <a:rPr lang="cs-CZ" b="1" dirty="0" smtClean="0"/>
              <a:t>PERSONÁLNÍ PODPORA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1.3 </a:t>
            </a:r>
            <a:r>
              <a:rPr lang="cs-CZ" b="1" dirty="0">
                <a:solidFill>
                  <a:schemeClr val="accent2"/>
                </a:solidFill>
              </a:rPr>
              <a:t>Školní </a:t>
            </a:r>
            <a:r>
              <a:rPr lang="cs-CZ" b="1" dirty="0" smtClean="0">
                <a:solidFill>
                  <a:schemeClr val="accent2"/>
                </a:solidFill>
              </a:rPr>
              <a:t>psycholog</a:t>
            </a:r>
          </a:p>
          <a:p>
            <a:pPr marL="0" indent="0" algn="just">
              <a:buNone/>
            </a:pPr>
            <a:r>
              <a:rPr lang="cs-CZ" dirty="0"/>
              <a:t>P</a:t>
            </a:r>
            <a:r>
              <a:rPr lang="cs-CZ" dirty="0" smtClean="0"/>
              <a:t>edagogický pracovník, zkoumá klima ve třídách, chování dětí, vytváří diagnostiku, poskytuje konzultace pro pedagogy a rodiče, spolupracuje se zdravotnickými zařízeními</a:t>
            </a:r>
          </a:p>
          <a:p>
            <a:pPr marL="0" indent="0" algn="just">
              <a:buNone/>
            </a:pPr>
            <a:r>
              <a:rPr lang="cs-CZ" dirty="0"/>
              <a:t>Min. 3 děti s potřebou podpůrných opatření 1. stupně podpory / se speciálními vzdělávacími potřebami</a:t>
            </a:r>
          </a:p>
          <a:p>
            <a:pPr marL="0" indent="0" algn="just">
              <a:buNone/>
            </a:pPr>
            <a:r>
              <a:rPr lang="cs-CZ" dirty="0" smtClean="0"/>
              <a:t>Výstup šablony: 0,5 úvazku na 1 měsíc (28 035 Kč)</a:t>
            </a:r>
          </a:p>
          <a:p>
            <a:pPr marL="0" indent="0" algn="just">
              <a:buNone/>
            </a:pPr>
            <a:r>
              <a:rPr lang="cs-CZ" dirty="0" smtClean="0"/>
              <a:t>Délka trvání: 12 – 24 měsíců</a:t>
            </a:r>
          </a:p>
          <a:p>
            <a:pPr marL="382588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1.4 Sociální pedagog</a:t>
            </a:r>
            <a:endParaRPr lang="cs-CZ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dirty="0" smtClean="0"/>
              <a:t>Nepedagogický </a:t>
            </a:r>
            <a:r>
              <a:rPr lang="cs-CZ" dirty="0"/>
              <a:t>pracovník, </a:t>
            </a:r>
            <a:r>
              <a:rPr lang="cs-CZ" dirty="0" smtClean="0"/>
              <a:t>vytváří propojení mezi školou, rodiči a jinými subjekty (policií, obcí, státním zástupcem, zdravotnickým zařízením)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Min. 3 děti ohrožené školním neúspěchem (identifikace je na řediteli školy)</a:t>
            </a:r>
          </a:p>
          <a:p>
            <a:pPr marL="0" indent="0" algn="just">
              <a:buNone/>
            </a:pPr>
            <a:r>
              <a:rPr lang="cs-CZ" dirty="0" smtClean="0"/>
              <a:t>Výstup </a:t>
            </a:r>
            <a:r>
              <a:rPr lang="cs-CZ" dirty="0"/>
              <a:t>šablony: </a:t>
            </a:r>
            <a:r>
              <a:rPr lang="cs-CZ" dirty="0" smtClean="0"/>
              <a:t>0,1 </a:t>
            </a:r>
            <a:r>
              <a:rPr lang="cs-CZ" dirty="0"/>
              <a:t>úvazku na 1 měsíc </a:t>
            </a:r>
            <a:r>
              <a:rPr lang="cs-CZ" dirty="0" smtClean="0"/>
              <a:t>(4 695 Kč</a:t>
            </a:r>
            <a:r>
              <a:rPr lang="cs-CZ" dirty="0"/>
              <a:t>)</a:t>
            </a:r>
          </a:p>
          <a:p>
            <a:pPr marL="0" indent="0" algn="just">
              <a:buNone/>
            </a:pPr>
            <a:r>
              <a:rPr lang="cs-CZ" dirty="0"/>
              <a:t>Délka trvání: 12 – 24 </a:t>
            </a:r>
            <a:r>
              <a:rPr lang="cs-CZ" dirty="0" smtClean="0"/>
              <a:t>měsíců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42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517" y="241110"/>
            <a:ext cx="6347713" cy="1320800"/>
          </a:xfrm>
        </p:spPr>
        <p:txBody>
          <a:bodyPr/>
          <a:lstStyle/>
          <a:p>
            <a:r>
              <a:rPr lang="cs-CZ" dirty="0" smtClean="0"/>
              <a:t>I. Aktivity pro MŠ – </a:t>
            </a:r>
            <a:r>
              <a:rPr lang="cs-CZ" b="1" dirty="0" smtClean="0"/>
              <a:t>PERSONÁLNÍ PODPORA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0251" y="1583140"/>
            <a:ext cx="7001302" cy="41216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1500" b="1" dirty="0" smtClean="0">
                <a:solidFill>
                  <a:schemeClr val="accent2"/>
                </a:solidFill>
              </a:rPr>
              <a:t>1.5 Chůva</a:t>
            </a:r>
          </a:p>
          <a:p>
            <a:pPr marL="0" indent="0" algn="just">
              <a:buNone/>
            </a:pPr>
            <a:r>
              <a:rPr lang="cs-CZ" sz="1500" dirty="0" smtClean="0"/>
              <a:t>Nepedagogický pracovník, pomoc pedagogovi s péčí o dvouleté děti</a:t>
            </a:r>
          </a:p>
          <a:p>
            <a:pPr marL="0" indent="0" algn="just">
              <a:buNone/>
            </a:pPr>
            <a:r>
              <a:rPr lang="cs-CZ" sz="1500" dirty="0"/>
              <a:t>Min. 2 dvouleté děti, které dovrší věku tří let až ve druhém pololetí školního roku</a:t>
            </a:r>
          </a:p>
          <a:p>
            <a:pPr marL="0" indent="0" algn="just">
              <a:buNone/>
            </a:pPr>
            <a:r>
              <a:rPr lang="cs-CZ" sz="1500" dirty="0" smtClean="0"/>
              <a:t>Výstup šablony: 0,5 úvazku na 1 měsíc (16 135 Kč)</a:t>
            </a:r>
          </a:p>
          <a:p>
            <a:pPr marL="0" indent="0" algn="just">
              <a:buNone/>
            </a:pPr>
            <a:r>
              <a:rPr lang="cs-CZ" sz="1500" dirty="0" smtClean="0"/>
              <a:t>Délka trvání: 12 – 24 měsíců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5635394"/>
            <a:ext cx="6950230" cy="122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1" y="5635394"/>
            <a:ext cx="6834749" cy="112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82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Vlastní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248D7B"/>
      </a:hlink>
      <a:folHlink>
        <a:srgbClr val="85DFD0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3734</TotalTime>
  <Words>4108</Words>
  <Application>Microsoft Office PowerPoint</Application>
  <PresentationFormat>Předvádění na obrazovce (4:3)</PresentationFormat>
  <Paragraphs>397</Paragraphs>
  <Slides>42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8" baseType="lpstr">
      <vt:lpstr>Arial</vt:lpstr>
      <vt:lpstr>Calibri</vt:lpstr>
      <vt:lpstr>Trebuchet MS</vt:lpstr>
      <vt:lpstr>Wingdings</vt:lpstr>
      <vt:lpstr>Wingdings 3</vt:lpstr>
      <vt:lpstr>Faseta</vt:lpstr>
      <vt:lpstr>Dotace pro MŠ a ZŠ přes ŠABLONY</vt:lpstr>
      <vt:lpstr>Základní informace</vt:lpstr>
      <vt:lpstr>Časový harmonogram</vt:lpstr>
      <vt:lpstr>Rozpočet projektu</vt:lpstr>
      <vt:lpstr>Představení jednotlivých šablon</vt:lpstr>
      <vt:lpstr>Tematické zaměření šablon</vt:lpstr>
      <vt:lpstr>I. Aktivity pro MŠ – PERSONÁLNÍ PODPORA</vt:lpstr>
      <vt:lpstr>I. Aktivity pro MŠ – PERSONÁLNÍ PODPORA</vt:lpstr>
      <vt:lpstr>I. Aktivity pro MŠ – PERSONÁLNÍ PODPORA</vt:lpstr>
      <vt:lpstr>I. Aktivity pro MŠ –  OSOBNOSTNĚ SOCIÁLNÍ A PROFESNÍ ROZVOJ PEDAGOGŮ MŠ</vt:lpstr>
      <vt:lpstr>I. Aktivity pro MŠ –  OSOBNOSTNĚ SOCIÁLNÍ A PROFESNÍ ROZVOJ PEDAGOGŮ MŠ</vt:lpstr>
      <vt:lpstr>I. Aktivity pro MŠ –  OSOBNOSTNĚ SOCIÁLNÍ A PROFESNÍ ROZVOJ PEDAGOGŮ MŠ</vt:lpstr>
      <vt:lpstr>I. Aktivity pro MŠ –  USNADŇOVÁNÍ PŘECHODU DĚTÍ Z MŠ DO ZŠ</vt:lpstr>
      <vt:lpstr>I. Aktivity pro MŠ –  USNADŇOVÁNÍ PŘECHODU DĚTÍ Z MŠ DO ZŠ</vt:lpstr>
      <vt:lpstr>II. Aktivity pro ZŠ – PERSONÁLNÍ PODPORA</vt:lpstr>
      <vt:lpstr>II. Aktivity pro ZŠ – PERSONÁLNÍ PODPORA</vt:lpstr>
      <vt:lpstr>II. Aktivity pro ZŠ –  OSOBNOSTNĚ SOCIÁLNÍ A PROFESNÍ ROZVOJ PEDAGOGŮ ZŠ</vt:lpstr>
      <vt:lpstr>II. Aktivity pro ZŠ –  OSOBNOSTNĚ SOCIÁLNÍ A PROFESNÍ ROZVOJ PEDAGOGŮ ZŠ</vt:lpstr>
      <vt:lpstr>II. Aktivity pro ZŠ –  OSOBNOSTNĚ SOCIÁLNÍ A PROFESNÍ ROZVOJ PEDAGOGŮ ZŠ</vt:lpstr>
      <vt:lpstr>II. Aktivity pro ZŠ –  OSOBNOSTNĚ SOCIÁLNÍ A PROFESNÍ ROZVOJ PEDAGOGŮ ZŠ</vt:lpstr>
      <vt:lpstr>II. Aktivity pro ZŠ –  OSOBNOSTNĚ SOCIÁLNÍ A PROFESNÍ ROZVOJ PEDAGOGŮ ZŠ</vt:lpstr>
      <vt:lpstr>II. Aktivity pro ZŠ –  OSOBNOSTNĚ SOCIÁLNÍ A PROFESNÍ ROZVOJ PEDAGOGŮ ZŠ</vt:lpstr>
      <vt:lpstr>II. Aktivity pro ZŠ –  OSOBNOSTNĚ SOCIÁLNÍ A PROFESNÍ ROZVOJ PEDAGOGŮ ZŠ</vt:lpstr>
      <vt:lpstr>II. Aktivity pro ZŠ –  OSOBNOSTNĚ SOCIÁLNÍ A PROFESNÍ ROZVOJ PEDAGOGŮ ZŠ</vt:lpstr>
      <vt:lpstr>II. Aktivity pro ZŠ –  OSOBNOSTNĚ SOCIÁLNÍ A PROFESNÍ ROZVOJ PEDAGOGŮ ZŠ</vt:lpstr>
      <vt:lpstr>II. Aktivity pro ZŠ –  EXTRAKURIKULÁRNÍ ROZVOJOVÉ AKTIVITY ZŠ</vt:lpstr>
      <vt:lpstr>II. Aktivity pro ZŠ –  EXTRAKURIKULÁRNÍ ROZVOJOVÉ AKTIVITY ZŠ</vt:lpstr>
      <vt:lpstr>II. Aktivity pro ZŠ –  EXTRAKURIKULÁRNÍ ROZVOJOVÉ AKTIVITY ZŠ</vt:lpstr>
      <vt:lpstr>II. Aktivity pro ZŠ –  EXTRAKURIKULÁRNÍ ROZVOJOVÉ AKTIVITY ZŠ</vt:lpstr>
      <vt:lpstr>II. Aktivity pro ZŠ –  SPOLUPRÁCE S RODIČI ŽÁKŮ ZŠ</vt:lpstr>
      <vt:lpstr>Příprava žádosti a realizace projektu</vt:lpstr>
      <vt:lpstr>Dotazník MŠMT</vt:lpstr>
      <vt:lpstr>Jak sestavit projekt</vt:lpstr>
      <vt:lpstr>Způsobilost výdajů</vt:lpstr>
      <vt:lpstr>Hodnocení a schvalování projektů</vt:lpstr>
      <vt:lpstr>Podání žádosti o podporu – Portál IS KP 14+</vt:lpstr>
      <vt:lpstr>Podání žádosti o podporu – Portál IS KP 14+</vt:lpstr>
      <vt:lpstr>Podání žádosti o podporu – Elektronický podpis</vt:lpstr>
      <vt:lpstr>Podání žádosti o podporu – Registr osob</vt:lpstr>
      <vt:lpstr>Přílohy žádosti o podporu</vt:lpstr>
      <vt:lpstr>Kdo Vám pomůže se sestavením žádosti o podporu?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plán rozvoje vzdělávání na území  ORP Holice</dc:title>
  <dc:creator>Michaela Kovářová</dc:creator>
  <cp:lastModifiedBy>Michaela Kovářová</cp:lastModifiedBy>
  <cp:revision>108</cp:revision>
  <cp:lastPrinted>2016-06-27T07:45:05Z</cp:lastPrinted>
  <dcterms:created xsi:type="dcterms:W3CDTF">2015-10-08T11:34:24Z</dcterms:created>
  <dcterms:modified xsi:type="dcterms:W3CDTF">2016-06-27T09:43:29Z</dcterms:modified>
</cp:coreProperties>
</file>